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7" r:id="rId2"/>
    <p:sldId id="260" r:id="rId3"/>
    <p:sldId id="258" r:id="rId4"/>
    <p:sldId id="264" r:id="rId5"/>
    <p:sldId id="265" r:id="rId6"/>
    <p:sldId id="271" r:id="rId7"/>
    <p:sldId id="266" r:id="rId8"/>
    <p:sldId id="267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Geometr231 BT" panose="020D0402020204020903" pitchFamily="34" charset="0"/>
      <p:regular r:id="rId16"/>
      <p:bold r:id="rId17"/>
    </p:embeddedFont>
    <p:embeddedFont>
      <p:font typeface="Oswald" panose="00000500000000000000" pitchFamily="2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C"/>
    <a:srgbClr val="001848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343" autoAdjust="0"/>
  </p:normalViewPr>
  <p:slideViewPr>
    <p:cSldViewPr>
      <p:cViewPr varScale="1">
        <p:scale>
          <a:sx n="108" d="100"/>
          <a:sy n="108" d="100"/>
        </p:scale>
        <p:origin x="126" y="4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0052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19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64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383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34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41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13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1822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174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osegredodamatemati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t.ly/SimuladoOSegredo" TargetMode="External"/><Relationship Id="rId5" Type="http://schemas.openxmlformats.org/officeDocument/2006/relationships/hyperlink" Target="http://bit.ly/EunoGoogle" TargetMode="External"/><Relationship Id="rId4" Type="http://schemas.openxmlformats.org/officeDocument/2006/relationships/hyperlink" Target="https://bit.ly/ativamentematemati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31504" y="596752"/>
            <a:ext cx="9865096" cy="3785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pt-BR" sz="4800" b="1" cap="all" dirty="0">
                <a:latin typeface="Oswald" panose="02000503000000000000" pitchFamily="2" charset="0"/>
              </a:rPr>
              <a:t>Top 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pt-BR" sz="4800" b="1" dirty="0" err="1">
                <a:latin typeface="Oswald" panose="02000503000000000000" pitchFamily="2" charset="0"/>
              </a:rPr>
              <a:t>Assuntos</a:t>
            </a:r>
            <a:r>
              <a:rPr lang="es-ES_tradnl" altLang="pt-BR" sz="4800" b="1" dirty="0">
                <a:latin typeface="Oswald" panose="02000503000000000000" pitchFamily="2" charset="0"/>
              </a:rPr>
              <a:t> de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pt-BR" sz="6000" b="1" dirty="0">
                <a:latin typeface="Oswald" panose="02000503000000000000" pitchFamily="2" charset="0"/>
              </a:rPr>
              <a:t>Matemática Básica.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pt-BR" sz="2000" b="1" dirty="0">
                <a:solidFill>
                  <a:srgbClr val="C00000"/>
                </a:solidFill>
                <a:latin typeface="Oswald" panose="02000503000000000000" pitchFamily="2" charset="0"/>
              </a:rPr>
              <a:t>Instagram: @osegredodamatematica </a:t>
            </a:r>
            <a:endParaRPr lang="es-ES_tradnl" altLang="pt-BR" sz="2000" b="1" dirty="0">
              <a:solidFill>
                <a:srgbClr val="C00000"/>
              </a:solidFill>
              <a:latin typeface="Oswald" panose="02000503000000000000" pitchFamily="2" charset="0"/>
            </a:endParaRPr>
          </a:p>
        </p:txBody>
      </p:sp>
      <p:pic>
        <p:nvPicPr>
          <p:cNvPr id="1026" name="Picture 2" descr="https://i.imgur.com/wEsEax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581128"/>
            <a:ext cx="1717924" cy="147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2FBA511-63FA-558A-642B-376FFF33A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658" y="5181248"/>
            <a:ext cx="1536923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946" y="152708"/>
            <a:ext cx="10596686" cy="6552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Forma Livre 73"/>
          <p:cNvSpPr/>
          <p:nvPr/>
        </p:nvSpPr>
        <p:spPr>
          <a:xfrm>
            <a:off x="2766428" y="1959561"/>
            <a:ext cx="904114" cy="1748882"/>
          </a:xfrm>
          <a:custGeom>
            <a:avLst/>
            <a:gdLst>
              <a:gd name="connsiteX0" fmla="*/ 448508 w 897016"/>
              <a:gd name="connsiteY0" fmla="*/ 0 h 1748882"/>
              <a:gd name="connsiteX1" fmla="*/ 448508 w 897016"/>
              <a:gd name="connsiteY1" fmla="*/ 0 h 1748882"/>
              <a:gd name="connsiteX2" fmla="*/ 469369 w 897016"/>
              <a:gd name="connsiteY2" fmla="*/ 24338 h 1748882"/>
              <a:gd name="connsiteX3" fmla="*/ 483276 w 897016"/>
              <a:gd name="connsiteY3" fmla="*/ 27815 h 1748882"/>
              <a:gd name="connsiteX4" fmla="*/ 493707 w 897016"/>
              <a:gd name="connsiteY4" fmla="*/ 31292 h 1748882"/>
              <a:gd name="connsiteX5" fmla="*/ 507614 w 897016"/>
              <a:gd name="connsiteY5" fmla="*/ 38245 h 1748882"/>
              <a:gd name="connsiteX6" fmla="*/ 528475 w 897016"/>
              <a:gd name="connsiteY6" fmla="*/ 52152 h 1748882"/>
              <a:gd name="connsiteX7" fmla="*/ 542382 w 897016"/>
              <a:gd name="connsiteY7" fmla="*/ 73013 h 1748882"/>
              <a:gd name="connsiteX8" fmla="*/ 549335 w 897016"/>
              <a:gd name="connsiteY8" fmla="*/ 83444 h 1748882"/>
              <a:gd name="connsiteX9" fmla="*/ 559766 w 897016"/>
              <a:gd name="connsiteY9" fmla="*/ 90397 h 1748882"/>
              <a:gd name="connsiteX10" fmla="*/ 563243 w 897016"/>
              <a:gd name="connsiteY10" fmla="*/ 100828 h 1748882"/>
              <a:gd name="connsiteX11" fmla="*/ 577150 w 897016"/>
              <a:gd name="connsiteY11" fmla="*/ 121689 h 1748882"/>
              <a:gd name="connsiteX12" fmla="*/ 580627 w 897016"/>
              <a:gd name="connsiteY12" fmla="*/ 132119 h 1748882"/>
              <a:gd name="connsiteX13" fmla="*/ 594534 w 897016"/>
              <a:gd name="connsiteY13" fmla="*/ 135596 h 1748882"/>
              <a:gd name="connsiteX14" fmla="*/ 604964 w 897016"/>
              <a:gd name="connsiteY14" fmla="*/ 139073 h 1748882"/>
              <a:gd name="connsiteX15" fmla="*/ 622348 w 897016"/>
              <a:gd name="connsiteY15" fmla="*/ 166887 h 1748882"/>
              <a:gd name="connsiteX16" fmla="*/ 636256 w 897016"/>
              <a:gd name="connsiteY16" fmla="*/ 180794 h 1748882"/>
              <a:gd name="connsiteX17" fmla="*/ 657116 w 897016"/>
              <a:gd name="connsiteY17" fmla="*/ 194702 h 1748882"/>
              <a:gd name="connsiteX18" fmla="*/ 664070 w 897016"/>
              <a:gd name="connsiteY18" fmla="*/ 205132 h 1748882"/>
              <a:gd name="connsiteX19" fmla="*/ 667547 w 897016"/>
              <a:gd name="connsiteY19" fmla="*/ 215562 h 1748882"/>
              <a:gd name="connsiteX20" fmla="*/ 677977 w 897016"/>
              <a:gd name="connsiteY20" fmla="*/ 222516 h 1748882"/>
              <a:gd name="connsiteX21" fmla="*/ 688408 w 897016"/>
              <a:gd name="connsiteY21" fmla="*/ 243377 h 1748882"/>
              <a:gd name="connsiteX22" fmla="*/ 691885 w 897016"/>
              <a:gd name="connsiteY22" fmla="*/ 253807 h 1748882"/>
              <a:gd name="connsiteX23" fmla="*/ 712745 w 897016"/>
              <a:gd name="connsiteY23" fmla="*/ 267714 h 1748882"/>
              <a:gd name="connsiteX24" fmla="*/ 719699 w 897016"/>
              <a:gd name="connsiteY24" fmla="*/ 278145 h 1748882"/>
              <a:gd name="connsiteX25" fmla="*/ 726653 w 897016"/>
              <a:gd name="connsiteY25" fmla="*/ 299006 h 1748882"/>
              <a:gd name="connsiteX26" fmla="*/ 740560 w 897016"/>
              <a:gd name="connsiteY26" fmla="*/ 319867 h 1748882"/>
              <a:gd name="connsiteX27" fmla="*/ 754467 w 897016"/>
              <a:gd name="connsiteY27" fmla="*/ 344204 h 1748882"/>
              <a:gd name="connsiteX28" fmla="*/ 761421 w 897016"/>
              <a:gd name="connsiteY28" fmla="*/ 368542 h 1748882"/>
              <a:gd name="connsiteX29" fmla="*/ 771851 w 897016"/>
              <a:gd name="connsiteY29" fmla="*/ 375495 h 1748882"/>
              <a:gd name="connsiteX30" fmla="*/ 785758 w 897016"/>
              <a:gd name="connsiteY30" fmla="*/ 406787 h 1748882"/>
              <a:gd name="connsiteX31" fmla="*/ 799666 w 897016"/>
              <a:gd name="connsiteY31" fmla="*/ 448508 h 1748882"/>
              <a:gd name="connsiteX32" fmla="*/ 803142 w 897016"/>
              <a:gd name="connsiteY32" fmla="*/ 458939 h 1748882"/>
              <a:gd name="connsiteX33" fmla="*/ 817050 w 897016"/>
              <a:gd name="connsiteY33" fmla="*/ 479800 h 1748882"/>
              <a:gd name="connsiteX34" fmla="*/ 824003 w 897016"/>
              <a:gd name="connsiteY34" fmla="*/ 518044 h 1748882"/>
              <a:gd name="connsiteX35" fmla="*/ 830957 w 897016"/>
              <a:gd name="connsiteY35" fmla="*/ 538905 h 1748882"/>
              <a:gd name="connsiteX36" fmla="*/ 837910 w 897016"/>
              <a:gd name="connsiteY36" fmla="*/ 563243 h 1748882"/>
              <a:gd name="connsiteX37" fmla="*/ 844864 w 897016"/>
              <a:gd name="connsiteY37" fmla="*/ 573673 h 1748882"/>
              <a:gd name="connsiteX38" fmla="*/ 848341 w 897016"/>
              <a:gd name="connsiteY38" fmla="*/ 584104 h 1748882"/>
              <a:gd name="connsiteX39" fmla="*/ 858771 w 897016"/>
              <a:gd name="connsiteY39" fmla="*/ 604965 h 1748882"/>
              <a:gd name="connsiteX40" fmla="*/ 865725 w 897016"/>
              <a:gd name="connsiteY40" fmla="*/ 657117 h 1748882"/>
              <a:gd name="connsiteX41" fmla="*/ 869202 w 897016"/>
              <a:gd name="connsiteY41" fmla="*/ 671024 h 1748882"/>
              <a:gd name="connsiteX42" fmla="*/ 872678 w 897016"/>
              <a:gd name="connsiteY42" fmla="*/ 698838 h 1748882"/>
              <a:gd name="connsiteX43" fmla="*/ 883109 w 897016"/>
              <a:gd name="connsiteY43" fmla="*/ 733606 h 1748882"/>
              <a:gd name="connsiteX44" fmla="*/ 886586 w 897016"/>
              <a:gd name="connsiteY44" fmla="*/ 744037 h 1748882"/>
              <a:gd name="connsiteX45" fmla="*/ 890062 w 897016"/>
              <a:gd name="connsiteY45" fmla="*/ 761421 h 1748882"/>
              <a:gd name="connsiteX46" fmla="*/ 893539 w 897016"/>
              <a:gd name="connsiteY46" fmla="*/ 844864 h 1748882"/>
              <a:gd name="connsiteX47" fmla="*/ 897016 w 897016"/>
              <a:gd name="connsiteY47" fmla="*/ 865725 h 1748882"/>
              <a:gd name="connsiteX48" fmla="*/ 893539 w 897016"/>
              <a:gd name="connsiteY48" fmla="*/ 1001321 h 1748882"/>
              <a:gd name="connsiteX49" fmla="*/ 886586 w 897016"/>
              <a:gd name="connsiteY49" fmla="*/ 1025658 h 1748882"/>
              <a:gd name="connsiteX50" fmla="*/ 879632 w 897016"/>
              <a:gd name="connsiteY50" fmla="*/ 1077810 h 1748882"/>
              <a:gd name="connsiteX51" fmla="*/ 876155 w 897016"/>
              <a:gd name="connsiteY51" fmla="*/ 1088241 h 1748882"/>
              <a:gd name="connsiteX52" fmla="*/ 865725 w 897016"/>
              <a:gd name="connsiteY52" fmla="*/ 1116055 h 1748882"/>
              <a:gd name="connsiteX53" fmla="*/ 858771 w 897016"/>
              <a:gd name="connsiteY53" fmla="*/ 1164730 h 1748882"/>
              <a:gd name="connsiteX54" fmla="*/ 851818 w 897016"/>
              <a:gd name="connsiteY54" fmla="*/ 1189068 h 1748882"/>
              <a:gd name="connsiteX55" fmla="*/ 844864 w 897016"/>
              <a:gd name="connsiteY55" fmla="*/ 1220359 h 1748882"/>
              <a:gd name="connsiteX56" fmla="*/ 834434 w 897016"/>
              <a:gd name="connsiteY56" fmla="*/ 1227313 h 1748882"/>
              <a:gd name="connsiteX57" fmla="*/ 827480 w 897016"/>
              <a:gd name="connsiteY57" fmla="*/ 1258604 h 1748882"/>
              <a:gd name="connsiteX58" fmla="*/ 824003 w 897016"/>
              <a:gd name="connsiteY58" fmla="*/ 1269035 h 1748882"/>
              <a:gd name="connsiteX59" fmla="*/ 817050 w 897016"/>
              <a:gd name="connsiteY59" fmla="*/ 1310756 h 1748882"/>
              <a:gd name="connsiteX60" fmla="*/ 810096 w 897016"/>
              <a:gd name="connsiteY60" fmla="*/ 1331617 h 1748882"/>
              <a:gd name="connsiteX61" fmla="*/ 789235 w 897016"/>
              <a:gd name="connsiteY61" fmla="*/ 1355955 h 1748882"/>
              <a:gd name="connsiteX62" fmla="*/ 782281 w 897016"/>
              <a:gd name="connsiteY62" fmla="*/ 1380292 h 1748882"/>
              <a:gd name="connsiteX63" fmla="*/ 771851 w 897016"/>
              <a:gd name="connsiteY63" fmla="*/ 1390723 h 1748882"/>
              <a:gd name="connsiteX64" fmla="*/ 761421 w 897016"/>
              <a:gd name="connsiteY64" fmla="*/ 1418537 h 1748882"/>
              <a:gd name="connsiteX65" fmla="*/ 747513 w 897016"/>
              <a:gd name="connsiteY65" fmla="*/ 1439398 h 1748882"/>
              <a:gd name="connsiteX66" fmla="*/ 730129 w 897016"/>
              <a:gd name="connsiteY66" fmla="*/ 1477643 h 1748882"/>
              <a:gd name="connsiteX67" fmla="*/ 719699 w 897016"/>
              <a:gd name="connsiteY67" fmla="*/ 1484597 h 1748882"/>
              <a:gd name="connsiteX68" fmla="*/ 712745 w 897016"/>
              <a:gd name="connsiteY68" fmla="*/ 1495027 h 1748882"/>
              <a:gd name="connsiteX69" fmla="*/ 691885 w 897016"/>
              <a:gd name="connsiteY69" fmla="*/ 1508934 h 1748882"/>
              <a:gd name="connsiteX70" fmla="*/ 684931 w 897016"/>
              <a:gd name="connsiteY70" fmla="*/ 1526318 h 1748882"/>
              <a:gd name="connsiteX71" fmla="*/ 681454 w 897016"/>
              <a:gd name="connsiteY71" fmla="*/ 1536749 h 1748882"/>
              <a:gd name="connsiteX72" fmla="*/ 674500 w 897016"/>
              <a:gd name="connsiteY72" fmla="*/ 1547179 h 1748882"/>
              <a:gd name="connsiteX73" fmla="*/ 671024 w 897016"/>
              <a:gd name="connsiteY73" fmla="*/ 1557610 h 1748882"/>
              <a:gd name="connsiteX74" fmla="*/ 664070 w 897016"/>
              <a:gd name="connsiteY74" fmla="*/ 1568040 h 1748882"/>
              <a:gd name="connsiteX75" fmla="*/ 646686 w 897016"/>
              <a:gd name="connsiteY75" fmla="*/ 1595854 h 1748882"/>
              <a:gd name="connsiteX76" fmla="*/ 639732 w 897016"/>
              <a:gd name="connsiteY76" fmla="*/ 1606285 h 1748882"/>
              <a:gd name="connsiteX77" fmla="*/ 618872 w 897016"/>
              <a:gd name="connsiteY77" fmla="*/ 1620192 h 1748882"/>
              <a:gd name="connsiteX78" fmla="*/ 604964 w 897016"/>
              <a:gd name="connsiteY78" fmla="*/ 1630622 h 1748882"/>
              <a:gd name="connsiteX79" fmla="*/ 587580 w 897016"/>
              <a:gd name="connsiteY79" fmla="*/ 1661914 h 1748882"/>
              <a:gd name="connsiteX80" fmla="*/ 559766 w 897016"/>
              <a:gd name="connsiteY80" fmla="*/ 1693205 h 1748882"/>
              <a:gd name="connsiteX81" fmla="*/ 538905 w 897016"/>
              <a:gd name="connsiteY81" fmla="*/ 1707112 h 1748882"/>
              <a:gd name="connsiteX82" fmla="*/ 531951 w 897016"/>
              <a:gd name="connsiteY82" fmla="*/ 1717543 h 1748882"/>
              <a:gd name="connsiteX83" fmla="*/ 511091 w 897016"/>
              <a:gd name="connsiteY83" fmla="*/ 1724496 h 1748882"/>
              <a:gd name="connsiteX84" fmla="*/ 507614 w 897016"/>
              <a:gd name="connsiteY84" fmla="*/ 1734927 h 1748882"/>
              <a:gd name="connsiteX85" fmla="*/ 497183 w 897016"/>
              <a:gd name="connsiteY85" fmla="*/ 1738403 h 1748882"/>
              <a:gd name="connsiteX86" fmla="*/ 486753 w 897016"/>
              <a:gd name="connsiteY86" fmla="*/ 1745357 h 1748882"/>
              <a:gd name="connsiteX87" fmla="*/ 469369 w 897016"/>
              <a:gd name="connsiteY87" fmla="*/ 1748834 h 1748882"/>
              <a:gd name="connsiteX88" fmla="*/ 469369 w 897016"/>
              <a:gd name="connsiteY88" fmla="*/ 1748834 h 1748882"/>
              <a:gd name="connsiteX89" fmla="*/ 417217 w 897016"/>
              <a:gd name="connsiteY89" fmla="*/ 1727973 h 1748882"/>
              <a:gd name="connsiteX90" fmla="*/ 396356 w 897016"/>
              <a:gd name="connsiteY90" fmla="*/ 1714066 h 1748882"/>
              <a:gd name="connsiteX91" fmla="*/ 385926 w 897016"/>
              <a:gd name="connsiteY91" fmla="*/ 1707112 h 1748882"/>
              <a:gd name="connsiteX92" fmla="*/ 378972 w 897016"/>
              <a:gd name="connsiteY92" fmla="*/ 1696682 h 1748882"/>
              <a:gd name="connsiteX93" fmla="*/ 358111 w 897016"/>
              <a:gd name="connsiteY93" fmla="*/ 1689728 h 1748882"/>
              <a:gd name="connsiteX94" fmla="*/ 340727 w 897016"/>
              <a:gd name="connsiteY94" fmla="*/ 1672344 h 1748882"/>
              <a:gd name="connsiteX95" fmla="*/ 319866 w 897016"/>
              <a:gd name="connsiteY95" fmla="*/ 1651483 h 1748882"/>
              <a:gd name="connsiteX96" fmla="*/ 309436 w 897016"/>
              <a:gd name="connsiteY96" fmla="*/ 1641053 h 1748882"/>
              <a:gd name="connsiteX97" fmla="*/ 285098 w 897016"/>
              <a:gd name="connsiteY97" fmla="*/ 1613238 h 1748882"/>
              <a:gd name="connsiteX98" fmla="*/ 267714 w 897016"/>
              <a:gd name="connsiteY98" fmla="*/ 1602808 h 1748882"/>
              <a:gd name="connsiteX99" fmla="*/ 257284 w 897016"/>
              <a:gd name="connsiteY99" fmla="*/ 1595854 h 1748882"/>
              <a:gd name="connsiteX100" fmla="*/ 246853 w 897016"/>
              <a:gd name="connsiteY100" fmla="*/ 1578470 h 1748882"/>
              <a:gd name="connsiteX101" fmla="*/ 215562 w 897016"/>
              <a:gd name="connsiteY101" fmla="*/ 1550656 h 1748882"/>
              <a:gd name="connsiteX102" fmla="*/ 208608 w 897016"/>
              <a:gd name="connsiteY102" fmla="*/ 1529795 h 1748882"/>
              <a:gd name="connsiteX103" fmla="*/ 201655 w 897016"/>
              <a:gd name="connsiteY103" fmla="*/ 1501981 h 1748882"/>
              <a:gd name="connsiteX104" fmla="*/ 191224 w 897016"/>
              <a:gd name="connsiteY104" fmla="*/ 1491550 h 1748882"/>
              <a:gd name="connsiteX105" fmla="*/ 180794 w 897016"/>
              <a:gd name="connsiteY105" fmla="*/ 1477643 h 1748882"/>
              <a:gd name="connsiteX106" fmla="*/ 170364 w 897016"/>
              <a:gd name="connsiteY106" fmla="*/ 1467213 h 1748882"/>
              <a:gd name="connsiteX107" fmla="*/ 156456 w 897016"/>
              <a:gd name="connsiteY107" fmla="*/ 1442875 h 1748882"/>
              <a:gd name="connsiteX108" fmla="*/ 146026 w 897016"/>
              <a:gd name="connsiteY108" fmla="*/ 1435921 h 1748882"/>
              <a:gd name="connsiteX109" fmla="*/ 132119 w 897016"/>
              <a:gd name="connsiteY109" fmla="*/ 1425491 h 1748882"/>
              <a:gd name="connsiteX110" fmla="*/ 125165 w 897016"/>
              <a:gd name="connsiteY110" fmla="*/ 1411584 h 1748882"/>
              <a:gd name="connsiteX111" fmla="*/ 118212 w 897016"/>
              <a:gd name="connsiteY111" fmla="*/ 1355955 h 1748882"/>
              <a:gd name="connsiteX112" fmla="*/ 114735 w 897016"/>
              <a:gd name="connsiteY112" fmla="*/ 1345524 h 1748882"/>
              <a:gd name="connsiteX113" fmla="*/ 107781 w 897016"/>
              <a:gd name="connsiteY113" fmla="*/ 1335094 h 1748882"/>
              <a:gd name="connsiteX114" fmla="*/ 97351 w 897016"/>
              <a:gd name="connsiteY114" fmla="*/ 1328140 h 1748882"/>
              <a:gd name="connsiteX115" fmla="*/ 86920 w 897016"/>
              <a:gd name="connsiteY115" fmla="*/ 1307279 h 1748882"/>
              <a:gd name="connsiteX116" fmla="*/ 76490 w 897016"/>
              <a:gd name="connsiteY116" fmla="*/ 1286419 h 1748882"/>
              <a:gd name="connsiteX117" fmla="*/ 73013 w 897016"/>
              <a:gd name="connsiteY117" fmla="*/ 1265558 h 1748882"/>
              <a:gd name="connsiteX118" fmla="*/ 69536 w 897016"/>
              <a:gd name="connsiteY118" fmla="*/ 1251651 h 1748882"/>
              <a:gd name="connsiteX119" fmla="*/ 66059 w 897016"/>
              <a:gd name="connsiteY119" fmla="*/ 1216883 h 1748882"/>
              <a:gd name="connsiteX120" fmla="*/ 59106 w 897016"/>
              <a:gd name="connsiteY120" fmla="*/ 1206452 h 1748882"/>
              <a:gd name="connsiteX121" fmla="*/ 48675 w 897016"/>
              <a:gd name="connsiteY121" fmla="*/ 1178638 h 1748882"/>
              <a:gd name="connsiteX122" fmla="*/ 45199 w 897016"/>
              <a:gd name="connsiteY122" fmla="*/ 1150823 h 1748882"/>
              <a:gd name="connsiteX123" fmla="*/ 34768 w 897016"/>
              <a:gd name="connsiteY123" fmla="*/ 1102148 h 1748882"/>
              <a:gd name="connsiteX124" fmla="*/ 31291 w 897016"/>
              <a:gd name="connsiteY124" fmla="*/ 1074333 h 1748882"/>
              <a:gd name="connsiteX125" fmla="*/ 20861 w 897016"/>
              <a:gd name="connsiteY125" fmla="*/ 1015228 h 1748882"/>
              <a:gd name="connsiteX126" fmla="*/ 13907 w 897016"/>
              <a:gd name="connsiteY126" fmla="*/ 1001321 h 1748882"/>
              <a:gd name="connsiteX127" fmla="*/ 6954 w 897016"/>
              <a:gd name="connsiteY127" fmla="*/ 931784 h 1748882"/>
              <a:gd name="connsiteX128" fmla="*/ 3477 w 897016"/>
              <a:gd name="connsiteY128" fmla="*/ 914400 h 1748882"/>
              <a:gd name="connsiteX129" fmla="*/ 0 w 897016"/>
              <a:gd name="connsiteY129" fmla="*/ 879632 h 1748882"/>
              <a:gd name="connsiteX130" fmla="*/ 3477 w 897016"/>
              <a:gd name="connsiteY130" fmla="*/ 824003 h 1748882"/>
              <a:gd name="connsiteX131" fmla="*/ 6954 w 897016"/>
              <a:gd name="connsiteY131" fmla="*/ 810096 h 1748882"/>
              <a:gd name="connsiteX132" fmla="*/ 13907 w 897016"/>
              <a:gd name="connsiteY132" fmla="*/ 698838 h 1748882"/>
              <a:gd name="connsiteX133" fmla="*/ 20861 w 897016"/>
              <a:gd name="connsiteY133" fmla="*/ 667547 h 1748882"/>
              <a:gd name="connsiteX134" fmla="*/ 38245 w 897016"/>
              <a:gd name="connsiteY134" fmla="*/ 646686 h 1748882"/>
              <a:gd name="connsiteX135" fmla="*/ 66059 w 897016"/>
              <a:gd name="connsiteY135" fmla="*/ 598011 h 1748882"/>
              <a:gd name="connsiteX136" fmla="*/ 69536 w 897016"/>
              <a:gd name="connsiteY136" fmla="*/ 580627 h 1748882"/>
              <a:gd name="connsiteX137" fmla="*/ 73013 w 897016"/>
              <a:gd name="connsiteY137" fmla="*/ 559766 h 1748882"/>
              <a:gd name="connsiteX138" fmla="*/ 76490 w 897016"/>
              <a:gd name="connsiteY138" fmla="*/ 549336 h 1748882"/>
              <a:gd name="connsiteX139" fmla="*/ 79967 w 897016"/>
              <a:gd name="connsiteY139" fmla="*/ 483276 h 1748882"/>
              <a:gd name="connsiteX140" fmla="*/ 93874 w 897016"/>
              <a:gd name="connsiteY140" fmla="*/ 462416 h 1748882"/>
              <a:gd name="connsiteX141" fmla="*/ 100827 w 897016"/>
              <a:gd name="connsiteY141" fmla="*/ 451985 h 1748882"/>
              <a:gd name="connsiteX142" fmla="*/ 107781 w 897016"/>
              <a:gd name="connsiteY142" fmla="*/ 420694 h 1748882"/>
              <a:gd name="connsiteX143" fmla="*/ 118212 w 897016"/>
              <a:gd name="connsiteY143" fmla="*/ 406787 h 1748882"/>
              <a:gd name="connsiteX144" fmla="*/ 125165 w 897016"/>
              <a:gd name="connsiteY144" fmla="*/ 396356 h 1748882"/>
              <a:gd name="connsiteX145" fmla="*/ 132119 w 897016"/>
              <a:gd name="connsiteY145" fmla="*/ 365065 h 1748882"/>
              <a:gd name="connsiteX146" fmla="*/ 142549 w 897016"/>
              <a:gd name="connsiteY146" fmla="*/ 354635 h 1748882"/>
              <a:gd name="connsiteX147" fmla="*/ 152980 w 897016"/>
              <a:gd name="connsiteY147" fmla="*/ 330297 h 1748882"/>
              <a:gd name="connsiteX148" fmla="*/ 166887 w 897016"/>
              <a:gd name="connsiteY148" fmla="*/ 309436 h 1748882"/>
              <a:gd name="connsiteX149" fmla="*/ 177317 w 897016"/>
              <a:gd name="connsiteY149" fmla="*/ 299006 h 1748882"/>
              <a:gd name="connsiteX150" fmla="*/ 198178 w 897016"/>
              <a:gd name="connsiteY150" fmla="*/ 257284 h 1748882"/>
              <a:gd name="connsiteX151" fmla="*/ 212085 w 897016"/>
              <a:gd name="connsiteY151" fmla="*/ 246854 h 1748882"/>
              <a:gd name="connsiteX152" fmla="*/ 229469 w 897016"/>
              <a:gd name="connsiteY152" fmla="*/ 225993 h 1748882"/>
              <a:gd name="connsiteX153" fmla="*/ 243377 w 897016"/>
              <a:gd name="connsiteY153" fmla="*/ 205132 h 1748882"/>
              <a:gd name="connsiteX154" fmla="*/ 267714 w 897016"/>
              <a:gd name="connsiteY154" fmla="*/ 180794 h 1748882"/>
              <a:gd name="connsiteX155" fmla="*/ 278145 w 897016"/>
              <a:gd name="connsiteY155" fmla="*/ 170364 h 1748882"/>
              <a:gd name="connsiteX156" fmla="*/ 299005 w 897016"/>
              <a:gd name="connsiteY156" fmla="*/ 146026 h 1748882"/>
              <a:gd name="connsiteX157" fmla="*/ 305959 w 897016"/>
              <a:gd name="connsiteY157" fmla="*/ 121689 h 1748882"/>
              <a:gd name="connsiteX158" fmla="*/ 312913 w 897016"/>
              <a:gd name="connsiteY158" fmla="*/ 104305 h 1748882"/>
              <a:gd name="connsiteX159" fmla="*/ 326820 w 897016"/>
              <a:gd name="connsiteY159" fmla="*/ 97351 h 1748882"/>
              <a:gd name="connsiteX160" fmla="*/ 344204 w 897016"/>
              <a:gd name="connsiteY160" fmla="*/ 86921 h 1748882"/>
              <a:gd name="connsiteX161" fmla="*/ 358111 w 897016"/>
              <a:gd name="connsiteY161" fmla="*/ 62583 h 1748882"/>
              <a:gd name="connsiteX162" fmla="*/ 365065 w 897016"/>
              <a:gd name="connsiteY162" fmla="*/ 52152 h 1748882"/>
              <a:gd name="connsiteX163" fmla="*/ 382449 w 897016"/>
              <a:gd name="connsiteY163" fmla="*/ 48676 h 1748882"/>
              <a:gd name="connsiteX164" fmla="*/ 403310 w 897016"/>
              <a:gd name="connsiteY164" fmla="*/ 41722 h 1748882"/>
              <a:gd name="connsiteX165" fmla="*/ 417217 w 897016"/>
              <a:gd name="connsiteY165" fmla="*/ 38245 h 1748882"/>
              <a:gd name="connsiteX166" fmla="*/ 448508 w 897016"/>
              <a:gd name="connsiteY166" fmla="*/ 0 h 174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897016" h="1748882">
                <a:moveTo>
                  <a:pt x="448508" y="0"/>
                </a:moveTo>
                <a:lnTo>
                  <a:pt x="448508" y="0"/>
                </a:lnTo>
                <a:cubicBezTo>
                  <a:pt x="455462" y="8113"/>
                  <a:pt x="461026" y="17663"/>
                  <a:pt x="469369" y="24338"/>
                </a:cubicBezTo>
                <a:cubicBezTo>
                  <a:pt x="473100" y="27323"/>
                  <a:pt x="478682" y="26502"/>
                  <a:pt x="483276" y="27815"/>
                </a:cubicBezTo>
                <a:cubicBezTo>
                  <a:pt x="486800" y="28822"/>
                  <a:pt x="490338" y="29848"/>
                  <a:pt x="493707" y="31292"/>
                </a:cubicBezTo>
                <a:cubicBezTo>
                  <a:pt x="498471" y="33333"/>
                  <a:pt x="503170" y="35579"/>
                  <a:pt x="507614" y="38245"/>
                </a:cubicBezTo>
                <a:cubicBezTo>
                  <a:pt x="514780" y="42545"/>
                  <a:pt x="528475" y="52152"/>
                  <a:pt x="528475" y="52152"/>
                </a:cubicBezTo>
                <a:lnTo>
                  <a:pt x="542382" y="73013"/>
                </a:lnTo>
                <a:cubicBezTo>
                  <a:pt x="544700" y="76490"/>
                  <a:pt x="545858" y="81126"/>
                  <a:pt x="549335" y="83444"/>
                </a:cubicBezTo>
                <a:lnTo>
                  <a:pt x="559766" y="90397"/>
                </a:lnTo>
                <a:cubicBezTo>
                  <a:pt x="560925" y="93874"/>
                  <a:pt x="561463" y="97624"/>
                  <a:pt x="563243" y="100828"/>
                </a:cubicBezTo>
                <a:cubicBezTo>
                  <a:pt x="567302" y="108134"/>
                  <a:pt x="574507" y="113761"/>
                  <a:pt x="577150" y="121689"/>
                </a:cubicBezTo>
                <a:cubicBezTo>
                  <a:pt x="578309" y="125166"/>
                  <a:pt x="577765" y="129830"/>
                  <a:pt x="580627" y="132119"/>
                </a:cubicBezTo>
                <a:cubicBezTo>
                  <a:pt x="584358" y="135104"/>
                  <a:pt x="589940" y="134283"/>
                  <a:pt x="594534" y="135596"/>
                </a:cubicBezTo>
                <a:cubicBezTo>
                  <a:pt x="598058" y="136603"/>
                  <a:pt x="601487" y="137914"/>
                  <a:pt x="604964" y="139073"/>
                </a:cubicBezTo>
                <a:cubicBezTo>
                  <a:pt x="613239" y="163897"/>
                  <a:pt x="605820" y="155867"/>
                  <a:pt x="622348" y="166887"/>
                </a:cubicBezTo>
                <a:cubicBezTo>
                  <a:pt x="628249" y="184587"/>
                  <a:pt x="621084" y="172364"/>
                  <a:pt x="636256" y="180794"/>
                </a:cubicBezTo>
                <a:cubicBezTo>
                  <a:pt x="643561" y="184853"/>
                  <a:pt x="657116" y="194702"/>
                  <a:pt x="657116" y="194702"/>
                </a:cubicBezTo>
                <a:cubicBezTo>
                  <a:pt x="659434" y="198179"/>
                  <a:pt x="662201" y="201395"/>
                  <a:pt x="664070" y="205132"/>
                </a:cubicBezTo>
                <a:cubicBezTo>
                  <a:pt x="665709" y="208410"/>
                  <a:pt x="665258" y="212700"/>
                  <a:pt x="667547" y="215562"/>
                </a:cubicBezTo>
                <a:cubicBezTo>
                  <a:pt x="670157" y="218825"/>
                  <a:pt x="674500" y="220198"/>
                  <a:pt x="677977" y="222516"/>
                </a:cubicBezTo>
                <a:cubicBezTo>
                  <a:pt x="686716" y="248731"/>
                  <a:pt x="674928" y="216418"/>
                  <a:pt x="688408" y="243377"/>
                </a:cubicBezTo>
                <a:cubicBezTo>
                  <a:pt x="690047" y="246655"/>
                  <a:pt x="689852" y="250758"/>
                  <a:pt x="691885" y="253807"/>
                </a:cubicBezTo>
                <a:cubicBezTo>
                  <a:pt x="699327" y="264970"/>
                  <a:pt x="701809" y="264069"/>
                  <a:pt x="712745" y="267714"/>
                </a:cubicBezTo>
                <a:cubicBezTo>
                  <a:pt x="715063" y="271191"/>
                  <a:pt x="718002" y="274326"/>
                  <a:pt x="719699" y="278145"/>
                </a:cubicBezTo>
                <a:cubicBezTo>
                  <a:pt x="722676" y="284843"/>
                  <a:pt x="722587" y="292907"/>
                  <a:pt x="726653" y="299006"/>
                </a:cubicBezTo>
                <a:lnTo>
                  <a:pt x="740560" y="319867"/>
                </a:lnTo>
                <a:cubicBezTo>
                  <a:pt x="749703" y="356438"/>
                  <a:pt x="736055" y="311983"/>
                  <a:pt x="754467" y="344204"/>
                </a:cubicBezTo>
                <a:cubicBezTo>
                  <a:pt x="755716" y="346390"/>
                  <a:pt x="758823" y="365295"/>
                  <a:pt x="761421" y="368542"/>
                </a:cubicBezTo>
                <a:cubicBezTo>
                  <a:pt x="764031" y="371805"/>
                  <a:pt x="768374" y="373177"/>
                  <a:pt x="771851" y="375495"/>
                </a:cubicBezTo>
                <a:cubicBezTo>
                  <a:pt x="782871" y="392026"/>
                  <a:pt x="777483" y="381960"/>
                  <a:pt x="785758" y="406787"/>
                </a:cubicBezTo>
                <a:lnTo>
                  <a:pt x="799666" y="448508"/>
                </a:lnTo>
                <a:cubicBezTo>
                  <a:pt x="800825" y="451985"/>
                  <a:pt x="801109" y="455890"/>
                  <a:pt x="803142" y="458939"/>
                </a:cubicBezTo>
                <a:lnTo>
                  <a:pt x="817050" y="479800"/>
                </a:lnTo>
                <a:cubicBezTo>
                  <a:pt x="818187" y="486623"/>
                  <a:pt x="821919" y="510401"/>
                  <a:pt x="824003" y="518044"/>
                </a:cubicBezTo>
                <a:cubicBezTo>
                  <a:pt x="825932" y="525116"/>
                  <a:pt x="829179" y="531794"/>
                  <a:pt x="830957" y="538905"/>
                </a:cubicBezTo>
                <a:cubicBezTo>
                  <a:pt x="832070" y="543355"/>
                  <a:pt x="835418" y="558259"/>
                  <a:pt x="837910" y="563243"/>
                </a:cubicBezTo>
                <a:cubicBezTo>
                  <a:pt x="839779" y="566980"/>
                  <a:pt x="842546" y="570196"/>
                  <a:pt x="844864" y="573673"/>
                </a:cubicBezTo>
                <a:cubicBezTo>
                  <a:pt x="846023" y="577150"/>
                  <a:pt x="846702" y="580826"/>
                  <a:pt x="848341" y="584104"/>
                </a:cubicBezTo>
                <a:cubicBezTo>
                  <a:pt x="855842" y="599108"/>
                  <a:pt x="855275" y="589233"/>
                  <a:pt x="858771" y="604965"/>
                </a:cubicBezTo>
                <a:cubicBezTo>
                  <a:pt x="863645" y="626898"/>
                  <a:pt x="861958" y="632633"/>
                  <a:pt x="865725" y="657117"/>
                </a:cubicBezTo>
                <a:cubicBezTo>
                  <a:pt x="866452" y="661840"/>
                  <a:pt x="868043" y="666388"/>
                  <a:pt x="869202" y="671024"/>
                </a:cubicBezTo>
                <a:cubicBezTo>
                  <a:pt x="870361" y="680295"/>
                  <a:pt x="871142" y="689622"/>
                  <a:pt x="872678" y="698838"/>
                </a:cubicBezTo>
                <a:cubicBezTo>
                  <a:pt x="874430" y="709349"/>
                  <a:pt x="880017" y="724330"/>
                  <a:pt x="883109" y="733606"/>
                </a:cubicBezTo>
                <a:cubicBezTo>
                  <a:pt x="884268" y="737083"/>
                  <a:pt x="885867" y="740443"/>
                  <a:pt x="886586" y="744037"/>
                </a:cubicBezTo>
                <a:lnTo>
                  <a:pt x="890062" y="761421"/>
                </a:lnTo>
                <a:cubicBezTo>
                  <a:pt x="891221" y="789235"/>
                  <a:pt x="891687" y="817087"/>
                  <a:pt x="893539" y="844864"/>
                </a:cubicBezTo>
                <a:cubicBezTo>
                  <a:pt x="894008" y="851898"/>
                  <a:pt x="897016" y="858675"/>
                  <a:pt x="897016" y="865725"/>
                </a:cubicBezTo>
                <a:cubicBezTo>
                  <a:pt x="897016" y="910939"/>
                  <a:pt x="895640" y="956156"/>
                  <a:pt x="893539" y="1001321"/>
                </a:cubicBezTo>
                <a:cubicBezTo>
                  <a:pt x="893094" y="1010890"/>
                  <a:pt x="888566" y="1016748"/>
                  <a:pt x="886586" y="1025658"/>
                </a:cubicBezTo>
                <a:cubicBezTo>
                  <a:pt x="880867" y="1051396"/>
                  <a:pt x="884657" y="1047662"/>
                  <a:pt x="879632" y="1077810"/>
                </a:cubicBezTo>
                <a:cubicBezTo>
                  <a:pt x="879029" y="1081425"/>
                  <a:pt x="877162" y="1084717"/>
                  <a:pt x="876155" y="1088241"/>
                </a:cubicBezTo>
                <a:cubicBezTo>
                  <a:pt x="869843" y="1110332"/>
                  <a:pt x="876526" y="1094451"/>
                  <a:pt x="865725" y="1116055"/>
                </a:cubicBezTo>
                <a:cubicBezTo>
                  <a:pt x="863588" y="1133150"/>
                  <a:pt x="862114" y="1148018"/>
                  <a:pt x="858771" y="1164730"/>
                </a:cubicBezTo>
                <a:cubicBezTo>
                  <a:pt x="852268" y="1197245"/>
                  <a:pt x="858444" y="1162561"/>
                  <a:pt x="851818" y="1189068"/>
                </a:cubicBezTo>
                <a:cubicBezTo>
                  <a:pt x="851711" y="1189497"/>
                  <a:pt x="846292" y="1218217"/>
                  <a:pt x="844864" y="1220359"/>
                </a:cubicBezTo>
                <a:cubicBezTo>
                  <a:pt x="842546" y="1223836"/>
                  <a:pt x="837911" y="1224995"/>
                  <a:pt x="834434" y="1227313"/>
                </a:cubicBezTo>
                <a:cubicBezTo>
                  <a:pt x="826607" y="1250791"/>
                  <a:pt x="835638" y="1221893"/>
                  <a:pt x="827480" y="1258604"/>
                </a:cubicBezTo>
                <a:cubicBezTo>
                  <a:pt x="826685" y="1262182"/>
                  <a:pt x="825162" y="1265558"/>
                  <a:pt x="824003" y="1269035"/>
                </a:cubicBezTo>
                <a:cubicBezTo>
                  <a:pt x="822512" y="1279469"/>
                  <a:pt x="820098" y="1299581"/>
                  <a:pt x="817050" y="1310756"/>
                </a:cubicBezTo>
                <a:cubicBezTo>
                  <a:pt x="815121" y="1317828"/>
                  <a:pt x="815279" y="1326434"/>
                  <a:pt x="810096" y="1331617"/>
                </a:cubicBezTo>
                <a:cubicBezTo>
                  <a:pt x="795569" y="1346146"/>
                  <a:pt x="802616" y="1338115"/>
                  <a:pt x="789235" y="1355955"/>
                </a:cubicBezTo>
                <a:cubicBezTo>
                  <a:pt x="788771" y="1357810"/>
                  <a:pt x="784277" y="1377299"/>
                  <a:pt x="782281" y="1380292"/>
                </a:cubicBezTo>
                <a:cubicBezTo>
                  <a:pt x="779554" y="1384383"/>
                  <a:pt x="775328" y="1387246"/>
                  <a:pt x="771851" y="1390723"/>
                </a:cubicBezTo>
                <a:cubicBezTo>
                  <a:pt x="769192" y="1398700"/>
                  <a:pt x="764981" y="1412010"/>
                  <a:pt x="761421" y="1418537"/>
                </a:cubicBezTo>
                <a:cubicBezTo>
                  <a:pt x="757419" y="1425874"/>
                  <a:pt x="747513" y="1439398"/>
                  <a:pt x="747513" y="1439398"/>
                </a:cubicBezTo>
                <a:cubicBezTo>
                  <a:pt x="741125" y="1464953"/>
                  <a:pt x="746414" y="1464072"/>
                  <a:pt x="730129" y="1477643"/>
                </a:cubicBezTo>
                <a:cubicBezTo>
                  <a:pt x="726919" y="1480318"/>
                  <a:pt x="723176" y="1482279"/>
                  <a:pt x="719699" y="1484597"/>
                </a:cubicBezTo>
                <a:cubicBezTo>
                  <a:pt x="717381" y="1488074"/>
                  <a:pt x="715890" y="1492275"/>
                  <a:pt x="712745" y="1495027"/>
                </a:cubicBezTo>
                <a:cubicBezTo>
                  <a:pt x="706456" y="1500530"/>
                  <a:pt x="691885" y="1508934"/>
                  <a:pt x="691885" y="1508934"/>
                </a:cubicBezTo>
                <a:cubicBezTo>
                  <a:pt x="689567" y="1514729"/>
                  <a:pt x="687122" y="1520474"/>
                  <a:pt x="684931" y="1526318"/>
                </a:cubicBezTo>
                <a:cubicBezTo>
                  <a:pt x="683644" y="1529750"/>
                  <a:pt x="683093" y="1533471"/>
                  <a:pt x="681454" y="1536749"/>
                </a:cubicBezTo>
                <a:cubicBezTo>
                  <a:pt x="679585" y="1540486"/>
                  <a:pt x="676818" y="1543702"/>
                  <a:pt x="674500" y="1547179"/>
                </a:cubicBezTo>
                <a:cubicBezTo>
                  <a:pt x="673341" y="1550656"/>
                  <a:pt x="672663" y="1554332"/>
                  <a:pt x="671024" y="1557610"/>
                </a:cubicBezTo>
                <a:cubicBezTo>
                  <a:pt x="669155" y="1561347"/>
                  <a:pt x="665767" y="1564222"/>
                  <a:pt x="664070" y="1568040"/>
                </a:cubicBezTo>
                <a:cubicBezTo>
                  <a:pt x="651874" y="1595478"/>
                  <a:pt x="665450" y="1583346"/>
                  <a:pt x="646686" y="1595854"/>
                </a:cubicBezTo>
                <a:cubicBezTo>
                  <a:pt x="644368" y="1599331"/>
                  <a:pt x="642877" y="1603533"/>
                  <a:pt x="639732" y="1606285"/>
                </a:cubicBezTo>
                <a:cubicBezTo>
                  <a:pt x="633443" y="1611788"/>
                  <a:pt x="625558" y="1615178"/>
                  <a:pt x="618872" y="1620192"/>
                </a:cubicBezTo>
                <a:lnTo>
                  <a:pt x="604964" y="1630622"/>
                </a:lnTo>
                <a:cubicBezTo>
                  <a:pt x="593870" y="1663906"/>
                  <a:pt x="604929" y="1641095"/>
                  <a:pt x="587580" y="1661914"/>
                </a:cubicBezTo>
                <a:cubicBezTo>
                  <a:pt x="574516" y="1677591"/>
                  <a:pt x="585126" y="1676299"/>
                  <a:pt x="559766" y="1693205"/>
                </a:cubicBezTo>
                <a:lnTo>
                  <a:pt x="538905" y="1707112"/>
                </a:lnTo>
                <a:cubicBezTo>
                  <a:pt x="536587" y="1710589"/>
                  <a:pt x="535495" y="1715328"/>
                  <a:pt x="531951" y="1717543"/>
                </a:cubicBezTo>
                <a:cubicBezTo>
                  <a:pt x="525736" y="1721428"/>
                  <a:pt x="511091" y="1724496"/>
                  <a:pt x="511091" y="1724496"/>
                </a:cubicBezTo>
                <a:cubicBezTo>
                  <a:pt x="509932" y="1727973"/>
                  <a:pt x="510206" y="1732335"/>
                  <a:pt x="507614" y="1734927"/>
                </a:cubicBezTo>
                <a:cubicBezTo>
                  <a:pt x="505022" y="1737518"/>
                  <a:pt x="500461" y="1736764"/>
                  <a:pt x="497183" y="1738403"/>
                </a:cubicBezTo>
                <a:cubicBezTo>
                  <a:pt x="493446" y="1740272"/>
                  <a:pt x="490490" y="1743488"/>
                  <a:pt x="486753" y="1745357"/>
                </a:cubicBezTo>
                <a:cubicBezTo>
                  <a:pt x="478334" y="1749567"/>
                  <a:pt x="477325" y="1748834"/>
                  <a:pt x="469369" y="1748834"/>
                </a:cubicBezTo>
                <a:lnTo>
                  <a:pt x="469369" y="1748834"/>
                </a:lnTo>
                <a:cubicBezTo>
                  <a:pt x="429920" y="1740067"/>
                  <a:pt x="446968" y="1747807"/>
                  <a:pt x="417217" y="1727973"/>
                </a:cubicBezTo>
                <a:lnTo>
                  <a:pt x="396356" y="1714066"/>
                </a:lnTo>
                <a:lnTo>
                  <a:pt x="385926" y="1707112"/>
                </a:lnTo>
                <a:cubicBezTo>
                  <a:pt x="383608" y="1703635"/>
                  <a:pt x="382515" y="1698897"/>
                  <a:pt x="378972" y="1696682"/>
                </a:cubicBezTo>
                <a:cubicBezTo>
                  <a:pt x="372756" y="1692797"/>
                  <a:pt x="358111" y="1689728"/>
                  <a:pt x="358111" y="1689728"/>
                </a:cubicBezTo>
                <a:cubicBezTo>
                  <a:pt x="343784" y="1668237"/>
                  <a:pt x="359691" y="1689201"/>
                  <a:pt x="340727" y="1672344"/>
                </a:cubicBezTo>
                <a:cubicBezTo>
                  <a:pt x="333377" y="1665811"/>
                  <a:pt x="326820" y="1658437"/>
                  <a:pt x="319866" y="1651483"/>
                </a:cubicBezTo>
                <a:cubicBezTo>
                  <a:pt x="316389" y="1648006"/>
                  <a:pt x="312163" y="1645144"/>
                  <a:pt x="309436" y="1641053"/>
                </a:cubicBezTo>
                <a:cubicBezTo>
                  <a:pt x="300900" y="1628249"/>
                  <a:pt x="299626" y="1624860"/>
                  <a:pt x="285098" y="1613238"/>
                </a:cubicBezTo>
                <a:cubicBezTo>
                  <a:pt x="279821" y="1609017"/>
                  <a:pt x="273444" y="1606390"/>
                  <a:pt x="267714" y="1602808"/>
                </a:cubicBezTo>
                <a:cubicBezTo>
                  <a:pt x="264171" y="1600593"/>
                  <a:pt x="260761" y="1598172"/>
                  <a:pt x="257284" y="1595854"/>
                </a:cubicBezTo>
                <a:cubicBezTo>
                  <a:pt x="253807" y="1590059"/>
                  <a:pt x="251631" y="1583248"/>
                  <a:pt x="246853" y="1578470"/>
                </a:cubicBezTo>
                <a:cubicBezTo>
                  <a:pt x="203262" y="1534879"/>
                  <a:pt x="234691" y="1579347"/>
                  <a:pt x="215562" y="1550656"/>
                </a:cubicBezTo>
                <a:cubicBezTo>
                  <a:pt x="213244" y="1543702"/>
                  <a:pt x="210045" y="1536983"/>
                  <a:pt x="208608" y="1529795"/>
                </a:cubicBezTo>
                <a:cubicBezTo>
                  <a:pt x="208106" y="1527284"/>
                  <a:pt x="204711" y="1506565"/>
                  <a:pt x="201655" y="1501981"/>
                </a:cubicBezTo>
                <a:cubicBezTo>
                  <a:pt x="198927" y="1497890"/>
                  <a:pt x="194424" y="1495283"/>
                  <a:pt x="191224" y="1491550"/>
                </a:cubicBezTo>
                <a:cubicBezTo>
                  <a:pt x="187453" y="1487150"/>
                  <a:pt x="184565" y="1482043"/>
                  <a:pt x="180794" y="1477643"/>
                </a:cubicBezTo>
                <a:cubicBezTo>
                  <a:pt x="177594" y="1473910"/>
                  <a:pt x="173222" y="1471214"/>
                  <a:pt x="170364" y="1467213"/>
                </a:cubicBezTo>
                <a:cubicBezTo>
                  <a:pt x="163544" y="1457665"/>
                  <a:pt x="164671" y="1451090"/>
                  <a:pt x="156456" y="1442875"/>
                </a:cubicBezTo>
                <a:cubicBezTo>
                  <a:pt x="153501" y="1439920"/>
                  <a:pt x="149426" y="1438350"/>
                  <a:pt x="146026" y="1435921"/>
                </a:cubicBezTo>
                <a:cubicBezTo>
                  <a:pt x="141311" y="1432553"/>
                  <a:pt x="136755" y="1428968"/>
                  <a:pt x="132119" y="1425491"/>
                </a:cubicBezTo>
                <a:cubicBezTo>
                  <a:pt x="129801" y="1420855"/>
                  <a:pt x="126181" y="1416666"/>
                  <a:pt x="125165" y="1411584"/>
                </a:cubicBezTo>
                <a:cubicBezTo>
                  <a:pt x="121500" y="1393260"/>
                  <a:pt x="124121" y="1373683"/>
                  <a:pt x="118212" y="1355955"/>
                </a:cubicBezTo>
                <a:cubicBezTo>
                  <a:pt x="117053" y="1352478"/>
                  <a:pt x="116374" y="1348802"/>
                  <a:pt x="114735" y="1345524"/>
                </a:cubicBezTo>
                <a:cubicBezTo>
                  <a:pt x="112866" y="1341787"/>
                  <a:pt x="110736" y="1338049"/>
                  <a:pt x="107781" y="1335094"/>
                </a:cubicBezTo>
                <a:cubicBezTo>
                  <a:pt x="104826" y="1332139"/>
                  <a:pt x="100828" y="1330458"/>
                  <a:pt x="97351" y="1328140"/>
                </a:cubicBezTo>
                <a:cubicBezTo>
                  <a:pt x="77429" y="1298260"/>
                  <a:pt x="101310" y="1336060"/>
                  <a:pt x="86920" y="1307279"/>
                </a:cubicBezTo>
                <a:cubicBezTo>
                  <a:pt x="73439" y="1280316"/>
                  <a:pt x="85231" y="1312639"/>
                  <a:pt x="76490" y="1286419"/>
                </a:cubicBezTo>
                <a:cubicBezTo>
                  <a:pt x="75331" y="1279465"/>
                  <a:pt x="74396" y="1272471"/>
                  <a:pt x="73013" y="1265558"/>
                </a:cubicBezTo>
                <a:cubicBezTo>
                  <a:pt x="72076" y="1260872"/>
                  <a:pt x="70212" y="1256381"/>
                  <a:pt x="69536" y="1251651"/>
                </a:cubicBezTo>
                <a:cubicBezTo>
                  <a:pt x="67889" y="1240121"/>
                  <a:pt x="68678" y="1228232"/>
                  <a:pt x="66059" y="1216883"/>
                </a:cubicBezTo>
                <a:cubicBezTo>
                  <a:pt x="65119" y="1212811"/>
                  <a:pt x="61179" y="1210080"/>
                  <a:pt x="59106" y="1206452"/>
                </a:cubicBezTo>
                <a:cubicBezTo>
                  <a:pt x="51024" y="1192309"/>
                  <a:pt x="52478" y="1193851"/>
                  <a:pt x="48675" y="1178638"/>
                </a:cubicBezTo>
                <a:cubicBezTo>
                  <a:pt x="47516" y="1169366"/>
                  <a:pt x="46735" y="1160040"/>
                  <a:pt x="45199" y="1150823"/>
                </a:cubicBezTo>
                <a:cubicBezTo>
                  <a:pt x="41255" y="1127155"/>
                  <a:pt x="39516" y="1121139"/>
                  <a:pt x="34768" y="1102148"/>
                </a:cubicBezTo>
                <a:cubicBezTo>
                  <a:pt x="33609" y="1092876"/>
                  <a:pt x="32383" y="1083613"/>
                  <a:pt x="31291" y="1074333"/>
                </a:cubicBezTo>
                <a:cubicBezTo>
                  <a:pt x="28243" y="1048424"/>
                  <a:pt x="29010" y="1039672"/>
                  <a:pt x="20861" y="1015228"/>
                </a:cubicBezTo>
                <a:cubicBezTo>
                  <a:pt x="19222" y="1010311"/>
                  <a:pt x="16225" y="1005957"/>
                  <a:pt x="13907" y="1001321"/>
                </a:cubicBezTo>
                <a:cubicBezTo>
                  <a:pt x="3837" y="930812"/>
                  <a:pt x="19279" y="1042706"/>
                  <a:pt x="6954" y="931784"/>
                </a:cubicBezTo>
                <a:cubicBezTo>
                  <a:pt x="6301" y="925911"/>
                  <a:pt x="4258" y="920258"/>
                  <a:pt x="3477" y="914400"/>
                </a:cubicBezTo>
                <a:cubicBezTo>
                  <a:pt x="1938" y="902855"/>
                  <a:pt x="1159" y="891221"/>
                  <a:pt x="0" y="879632"/>
                </a:cubicBezTo>
                <a:cubicBezTo>
                  <a:pt x="1159" y="861089"/>
                  <a:pt x="1628" y="842490"/>
                  <a:pt x="3477" y="824003"/>
                </a:cubicBezTo>
                <a:cubicBezTo>
                  <a:pt x="3952" y="819248"/>
                  <a:pt x="6557" y="814858"/>
                  <a:pt x="6954" y="810096"/>
                </a:cubicBezTo>
                <a:cubicBezTo>
                  <a:pt x="10040" y="773066"/>
                  <a:pt x="10983" y="735881"/>
                  <a:pt x="13907" y="698838"/>
                </a:cubicBezTo>
                <a:cubicBezTo>
                  <a:pt x="14408" y="692496"/>
                  <a:pt x="17016" y="675237"/>
                  <a:pt x="20861" y="667547"/>
                </a:cubicBezTo>
                <a:cubicBezTo>
                  <a:pt x="25700" y="657869"/>
                  <a:pt x="30558" y="654373"/>
                  <a:pt x="38245" y="646686"/>
                </a:cubicBezTo>
                <a:cubicBezTo>
                  <a:pt x="54587" y="605831"/>
                  <a:pt x="43326" y="620744"/>
                  <a:pt x="66059" y="598011"/>
                </a:cubicBezTo>
                <a:cubicBezTo>
                  <a:pt x="67218" y="592216"/>
                  <a:pt x="68479" y="586441"/>
                  <a:pt x="69536" y="580627"/>
                </a:cubicBezTo>
                <a:cubicBezTo>
                  <a:pt x="70797" y="573691"/>
                  <a:pt x="71484" y="566648"/>
                  <a:pt x="73013" y="559766"/>
                </a:cubicBezTo>
                <a:cubicBezTo>
                  <a:pt x="73808" y="556189"/>
                  <a:pt x="75331" y="552813"/>
                  <a:pt x="76490" y="549336"/>
                </a:cubicBezTo>
                <a:cubicBezTo>
                  <a:pt x="77649" y="527316"/>
                  <a:pt x="75643" y="504898"/>
                  <a:pt x="79967" y="483276"/>
                </a:cubicBezTo>
                <a:cubicBezTo>
                  <a:pt x="81606" y="475081"/>
                  <a:pt x="89239" y="469369"/>
                  <a:pt x="93874" y="462416"/>
                </a:cubicBezTo>
                <a:lnTo>
                  <a:pt x="100827" y="451985"/>
                </a:lnTo>
                <a:cubicBezTo>
                  <a:pt x="103145" y="441555"/>
                  <a:pt x="103945" y="430667"/>
                  <a:pt x="107781" y="420694"/>
                </a:cubicBezTo>
                <a:cubicBezTo>
                  <a:pt x="109861" y="415286"/>
                  <a:pt x="114844" y="411502"/>
                  <a:pt x="118212" y="406787"/>
                </a:cubicBezTo>
                <a:cubicBezTo>
                  <a:pt x="120641" y="403387"/>
                  <a:pt x="122847" y="399833"/>
                  <a:pt x="125165" y="396356"/>
                </a:cubicBezTo>
                <a:cubicBezTo>
                  <a:pt x="125586" y="393831"/>
                  <a:pt x="128314" y="370772"/>
                  <a:pt x="132119" y="365065"/>
                </a:cubicBezTo>
                <a:cubicBezTo>
                  <a:pt x="134846" y="360974"/>
                  <a:pt x="139072" y="358112"/>
                  <a:pt x="142549" y="354635"/>
                </a:cubicBezTo>
                <a:cubicBezTo>
                  <a:pt x="146146" y="343843"/>
                  <a:pt x="146534" y="341040"/>
                  <a:pt x="152980" y="330297"/>
                </a:cubicBezTo>
                <a:cubicBezTo>
                  <a:pt x="157280" y="323131"/>
                  <a:pt x="160978" y="315345"/>
                  <a:pt x="166887" y="309436"/>
                </a:cubicBezTo>
                <a:lnTo>
                  <a:pt x="177317" y="299006"/>
                </a:lnTo>
                <a:cubicBezTo>
                  <a:pt x="181659" y="285981"/>
                  <a:pt x="186197" y="266270"/>
                  <a:pt x="198178" y="257284"/>
                </a:cubicBezTo>
                <a:lnTo>
                  <a:pt x="212085" y="246854"/>
                </a:lnTo>
                <a:cubicBezTo>
                  <a:pt x="236931" y="209585"/>
                  <a:pt x="198242" y="266141"/>
                  <a:pt x="229469" y="225993"/>
                </a:cubicBezTo>
                <a:cubicBezTo>
                  <a:pt x="234600" y="219396"/>
                  <a:pt x="243377" y="205132"/>
                  <a:pt x="243377" y="205132"/>
                </a:cubicBezTo>
                <a:cubicBezTo>
                  <a:pt x="251242" y="181534"/>
                  <a:pt x="239822" y="208684"/>
                  <a:pt x="267714" y="180794"/>
                </a:cubicBezTo>
                <a:cubicBezTo>
                  <a:pt x="271191" y="177317"/>
                  <a:pt x="274945" y="174097"/>
                  <a:pt x="278145" y="170364"/>
                </a:cubicBezTo>
                <a:cubicBezTo>
                  <a:pt x="304922" y="139125"/>
                  <a:pt x="273110" y="171924"/>
                  <a:pt x="299005" y="146026"/>
                </a:cubicBezTo>
                <a:cubicBezTo>
                  <a:pt x="301745" y="135066"/>
                  <a:pt x="302218" y="131665"/>
                  <a:pt x="305959" y="121689"/>
                </a:cubicBezTo>
                <a:cubicBezTo>
                  <a:pt x="308151" y="115845"/>
                  <a:pt x="308851" y="109044"/>
                  <a:pt x="312913" y="104305"/>
                </a:cubicBezTo>
                <a:cubicBezTo>
                  <a:pt x="316286" y="100370"/>
                  <a:pt x="322289" y="99868"/>
                  <a:pt x="326820" y="97351"/>
                </a:cubicBezTo>
                <a:cubicBezTo>
                  <a:pt x="332727" y="94069"/>
                  <a:pt x="338409" y="90398"/>
                  <a:pt x="344204" y="86921"/>
                </a:cubicBezTo>
                <a:cubicBezTo>
                  <a:pt x="349832" y="64408"/>
                  <a:pt x="343316" y="80338"/>
                  <a:pt x="358111" y="62583"/>
                </a:cubicBezTo>
                <a:cubicBezTo>
                  <a:pt x="360786" y="59373"/>
                  <a:pt x="361437" y="54225"/>
                  <a:pt x="365065" y="52152"/>
                </a:cubicBezTo>
                <a:cubicBezTo>
                  <a:pt x="370196" y="49220"/>
                  <a:pt x="376748" y="50231"/>
                  <a:pt x="382449" y="48676"/>
                </a:cubicBezTo>
                <a:cubicBezTo>
                  <a:pt x="389521" y="46747"/>
                  <a:pt x="396199" y="43500"/>
                  <a:pt x="403310" y="41722"/>
                </a:cubicBezTo>
                <a:cubicBezTo>
                  <a:pt x="407946" y="40563"/>
                  <a:pt x="412640" y="39618"/>
                  <a:pt x="417217" y="38245"/>
                </a:cubicBezTo>
                <a:cubicBezTo>
                  <a:pt x="444059" y="30193"/>
                  <a:pt x="443293" y="6374"/>
                  <a:pt x="44850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Agrupar 3"/>
          <p:cNvGrpSpPr/>
          <p:nvPr/>
        </p:nvGrpSpPr>
        <p:grpSpPr>
          <a:xfrm>
            <a:off x="1678833" y="1771439"/>
            <a:ext cx="3056831" cy="2080917"/>
            <a:chOff x="911424" y="1060051"/>
            <a:chExt cx="3056831" cy="2080917"/>
          </a:xfrm>
        </p:grpSpPr>
        <p:sp>
          <p:nvSpPr>
            <p:cNvPr id="32" name="Elipse 31"/>
            <p:cNvSpPr/>
            <p:nvPr/>
          </p:nvSpPr>
          <p:spPr>
            <a:xfrm>
              <a:off x="1160983" y="1124744"/>
              <a:ext cx="1734665" cy="2016224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6" name="Elipse 35"/>
            <p:cNvSpPr/>
            <p:nvPr/>
          </p:nvSpPr>
          <p:spPr>
            <a:xfrm>
              <a:off x="2017566" y="1122552"/>
              <a:ext cx="1734665" cy="2016224"/>
            </a:xfrm>
            <a:prstGeom prst="ellipse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911424" y="1060051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A</a:t>
              </a: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3536207" y="107778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B</a:t>
              </a:r>
            </a:p>
          </p:txBody>
        </p:sp>
      </p:grpSp>
      <p:cxnSp>
        <p:nvCxnSpPr>
          <p:cNvPr id="40" name="Conector de Seta Reta 39"/>
          <p:cNvCxnSpPr/>
          <p:nvPr/>
        </p:nvCxnSpPr>
        <p:spPr>
          <a:xfrm flipH="1">
            <a:off x="1986869" y="2844244"/>
            <a:ext cx="1348148" cy="125075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1534817" y="4220800"/>
            <a:ext cx="192567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Intersecção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1399919" y="4832592"/>
            <a:ext cx="3951322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latin typeface="Oswald" panose="02000503000000000000" pitchFamily="2" charset="0"/>
              </a:rPr>
              <a:t>A intersecção é o valor principal. </a:t>
            </a:r>
          </a:p>
          <a:p>
            <a:pPr algn="just"/>
            <a:r>
              <a:rPr lang="pt-BR" sz="2200" b="1" dirty="0">
                <a:latin typeface="Oswald" panose="02000503000000000000" pitchFamily="2" charset="0"/>
              </a:rPr>
              <a:t>Indica quando os eventos ocorrem ao mesmo tempo. </a:t>
            </a:r>
          </a:p>
          <a:p>
            <a:pPr algn="just"/>
            <a:r>
              <a:rPr lang="pt-BR" sz="2200" b="1" dirty="0">
                <a:latin typeface="Oswald" panose="02000503000000000000" pitchFamily="2" charset="0"/>
              </a:rPr>
              <a:t>Toda operação de conjuntos deve começar pelo seu valor. </a:t>
            </a:r>
          </a:p>
        </p:txBody>
      </p:sp>
      <p:grpSp>
        <p:nvGrpSpPr>
          <p:cNvPr id="67" name="Agrupar 66"/>
          <p:cNvGrpSpPr/>
          <p:nvPr/>
        </p:nvGrpSpPr>
        <p:grpSpPr>
          <a:xfrm>
            <a:off x="8440223" y="1767508"/>
            <a:ext cx="3109835" cy="3971040"/>
            <a:chOff x="7752184" y="1056120"/>
            <a:chExt cx="3109835" cy="3971040"/>
          </a:xfrm>
        </p:grpSpPr>
        <p:grpSp>
          <p:nvGrpSpPr>
            <p:cNvPr id="49" name="Agrupar 48"/>
            <p:cNvGrpSpPr/>
            <p:nvPr/>
          </p:nvGrpSpPr>
          <p:grpSpPr>
            <a:xfrm>
              <a:off x="7896200" y="1056120"/>
              <a:ext cx="2592288" cy="1651061"/>
              <a:chOff x="7752184" y="1056120"/>
              <a:chExt cx="2592288" cy="1651061"/>
            </a:xfrm>
          </p:grpSpPr>
          <p:grpSp>
            <p:nvGrpSpPr>
              <p:cNvPr id="58" name="Agrupar 57"/>
              <p:cNvGrpSpPr/>
              <p:nvPr/>
            </p:nvGrpSpPr>
            <p:grpSpPr>
              <a:xfrm>
                <a:off x="7752184" y="1056120"/>
                <a:ext cx="2592288" cy="1651061"/>
                <a:chOff x="721373" y="1060051"/>
                <a:chExt cx="3246882" cy="2080917"/>
              </a:xfrm>
            </p:grpSpPr>
            <p:sp>
              <p:nvSpPr>
                <p:cNvPr id="59" name="Elipse 58"/>
                <p:cNvSpPr/>
                <p:nvPr/>
              </p:nvSpPr>
              <p:spPr>
                <a:xfrm>
                  <a:off x="1160983" y="1124744"/>
                  <a:ext cx="1734665" cy="2016224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b="1" dirty="0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2017566" y="1122552"/>
                  <a:ext cx="1734665" cy="2016224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b="1"/>
                </a:p>
              </p:txBody>
            </p:sp>
            <p:sp>
              <p:nvSpPr>
                <p:cNvPr id="61" name="CaixaDeTexto 60"/>
                <p:cNvSpPr txBox="1"/>
                <p:nvPr/>
              </p:nvSpPr>
              <p:spPr>
                <a:xfrm>
                  <a:off x="721373" y="1060051"/>
                  <a:ext cx="432048" cy="5818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2400" b="1" dirty="0">
                      <a:solidFill>
                        <a:srgbClr val="002060"/>
                      </a:solidFill>
                    </a:rPr>
                    <a:t>A</a:t>
                  </a:r>
                </a:p>
              </p:txBody>
            </p:sp>
            <p:sp>
              <p:nvSpPr>
                <p:cNvPr id="62" name="CaixaDeTexto 61"/>
                <p:cNvSpPr txBox="1"/>
                <p:nvPr/>
              </p:nvSpPr>
              <p:spPr>
                <a:xfrm>
                  <a:off x="3536207" y="1077789"/>
                  <a:ext cx="432048" cy="5818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2400" b="1" dirty="0">
                      <a:solidFill>
                        <a:srgbClr val="002060"/>
                      </a:solidFill>
                    </a:rPr>
                    <a:t>B</a:t>
                  </a:r>
                </a:p>
              </p:txBody>
            </p:sp>
          </p:grpSp>
          <p:sp>
            <p:nvSpPr>
              <p:cNvPr id="63" name="CaixaDeTexto 62"/>
              <p:cNvSpPr txBox="1"/>
              <p:nvPr/>
            </p:nvSpPr>
            <p:spPr>
              <a:xfrm>
                <a:off x="8904312" y="1743199"/>
                <a:ext cx="29703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</p:grpSp>
        <p:sp>
          <p:nvSpPr>
            <p:cNvPr id="65" name="CaixaDeTexto 64"/>
            <p:cNvSpPr txBox="1"/>
            <p:nvPr/>
          </p:nvSpPr>
          <p:spPr>
            <a:xfrm>
              <a:off x="7752184" y="2780391"/>
              <a:ext cx="3109835" cy="2246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000" b="1" dirty="0">
                  <a:latin typeface="Oswald" panose="02000503000000000000" pitchFamily="2" charset="0"/>
                </a:rPr>
                <a:t>Quando a intersecção não é dada, então será o valor que passa do total, quando somam-se os valores dos conjuntos A e B. </a:t>
              </a:r>
            </a:p>
            <a:p>
              <a:pPr algn="just"/>
              <a:endParaRPr lang="pt-BR" sz="2000" b="1" dirty="0">
                <a:latin typeface="Oswald" panose="02000503000000000000" pitchFamily="2" charset="0"/>
              </a:endParaRPr>
            </a:p>
            <a:p>
              <a:pPr algn="just"/>
              <a:r>
                <a:rPr lang="pt-BR" sz="20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X </a:t>
              </a:r>
              <a:r>
                <a:rPr lang="pt-BR" sz="2000" b="1" dirty="0">
                  <a:latin typeface="Oswald" panose="02000503000000000000" pitchFamily="2" charset="0"/>
                </a:rPr>
                <a:t>= (</a:t>
              </a:r>
              <a:r>
                <a:rPr lang="pt-BR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A + B</a:t>
              </a:r>
              <a:r>
                <a:rPr lang="pt-BR" sz="2000" b="1" dirty="0">
                  <a:latin typeface="Oswald" panose="02000503000000000000" pitchFamily="2" charset="0"/>
                </a:rPr>
                <a:t>) - T</a:t>
              </a:r>
            </a:p>
          </p:txBody>
        </p:sp>
      </p:grpSp>
      <p:grpSp>
        <p:nvGrpSpPr>
          <p:cNvPr id="69" name="Agrupar 68"/>
          <p:cNvGrpSpPr/>
          <p:nvPr/>
        </p:nvGrpSpPr>
        <p:grpSpPr>
          <a:xfrm>
            <a:off x="4919193" y="1628819"/>
            <a:ext cx="3462856" cy="3186399"/>
            <a:chOff x="4151784" y="917431"/>
            <a:chExt cx="3462856" cy="3186399"/>
          </a:xfrm>
        </p:grpSpPr>
        <p:grpSp>
          <p:nvGrpSpPr>
            <p:cNvPr id="66" name="Agrupar 65"/>
            <p:cNvGrpSpPr/>
            <p:nvPr/>
          </p:nvGrpSpPr>
          <p:grpSpPr>
            <a:xfrm>
              <a:off x="4151784" y="1057859"/>
              <a:ext cx="3462856" cy="3045971"/>
              <a:chOff x="4151784" y="1057859"/>
              <a:chExt cx="3462856" cy="3045971"/>
            </a:xfrm>
          </p:grpSpPr>
          <p:grpSp>
            <p:nvGrpSpPr>
              <p:cNvPr id="47" name="Agrupar 46"/>
              <p:cNvGrpSpPr/>
              <p:nvPr/>
            </p:nvGrpSpPr>
            <p:grpSpPr>
              <a:xfrm>
                <a:off x="4151784" y="1057859"/>
                <a:ext cx="2592288" cy="1668356"/>
                <a:chOff x="4151784" y="1057859"/>
                <a:chExt cx="2592288" cy="1668356"/>
              </a:xfrm>
            </p:grpSpPr>
            <p:grpSp>
              <p:nvGrpSpPr>
                <p:cNvPr id="50" name="Agrupar 49"/>
                <p:cNvGrpSpPr/>
                <p:nvPr/>
              </p:nvGrpSpPr>
              <p:grpSpPr>
                <a:xfrm>
                  <a:off x="4151784" y="1057859"/>
                  <a:ext cx="2592288" cy="1668356"/>
                  <a:chOff x="721373" y="1060051"/>
                  <a:chExt cx="3246882" cy="2102714"/>
                </a:xfrm>
              </p:grpSpPr>
              <p:sp>
                <p:nvSpPr>
                  <p:cNvPr id="51" name="Elipse 50"/>
                  <p:cNvSpPr/>
                  <p:nvPr/>
                </p:nvSpPr>
                <p:spPr>
                  <a:xfrm>
                    <a:off x="1160984" y="1146541"/>
                    <a:ext cx="1734664" cy="2016224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52" name="Elipse 51"/>
                  <p:cNvSpPr/>
                  <p:nvPr/>
                </p:nvSpPr>
                <p:spPr>
                  <a:xfrm>
                    <a:off x="2017565" y="1144350"/>
                    <a:ext cx="1734664" cy="2016224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53" name="CaixaDeTexto 52"/>
                  <p:cNvSpPr txBox="1"/>
                  <p:nvPr/>
                </p:nvSpPr>
                <p:spPr>
                  <a:xfrm>
                    <a:off x="721373" y="1060051"/>
                    <a:ext cx="43204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2400" b="1" dirty="0"/>
                      <a:t>A</a:t>
                    </a:r>
                  </a:p>
                </p:txBody>
              </p:sp>
              <p:sp>
                <p:nvSpPr>
                  <p:cNvPr id="54" name="CaixaDeTexto 53"/>
                  <p:cNvSpPr txBox="1"/>
                  <p:nvPr/>
                </p:nvSpPr>
                <p:spPr>
                  <a:xfrm>
                    <a:off x="3536207" y="1077789"/>
                    <a:ext cx="43204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2400" b="1" dirty="0"/>
                      <a:t>B</a:t>
                    </a:r>
                  </a:p>
                </p:txBody>
              </p:sp>
            </p:grpSp>
            <p:sp>
              <p:nvSpPr>
                <p:cNvPr id="55" name="CaixaDeTexto 54"/>
                <p:cNvSpPr txBox="1"/>
                <p:nvPr/>
              </p:nvSpPr>
              <p:spPr>
                <a:xfrm>
                  <a:off x="5366917" y="1772816"/>
                  <a:ext cx="29703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2400" b="1" dirty="0">
                      <a:solidFill>
                        <a:srgbClr val="FF0000"/>
                      </a:solidFill>
                    </a:rPr>
                    <a:t>x</a:t>
                  </a:r>
                </a:p>
              </p:txBody>
            </p:sp>
            <p:sp>
              <p:nvSpPr>
                <p:cNvPr id="56" name="CaixaDeTexto 55"/>
                <p:cNvSpPr txBox="1"/>
                <p:nvPr/>
              </p:nvSpPr>
              <p:spPr>
                <a:xfrm>
                  <a:off x="4543470" y="1829052"/>
                  <a:ext cx="68843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800" b="1" dirty="0"/>
                    <a:t>A- </a:t>
                  </a:r>
                  <a:r>
                    <a:rPr lang="pt-BR" sz="1800" b="1" dirty="0">
                      <a:solidFill>
                        <a:srgbClr val="FF0000"/>
                      </a:solidFill>
                    </a:rPr>
                    <a:t>x</a:t>
                  </a:r>
                </a:p>
              </p:txBody>
            </p:sp>
            <p:sp>
              <p:nvSpPr>
                <p:cNvPr id="57" name="CaixaDeTexto 56"/>
                <p:cNvSpPr txBox="1"/>
                <p:nvPr/>
              </p:nvSpPr>
              <p:spPr>
                <a:xfrm>
                  <a:off x="5875089" y="1823543"/>
                  <a:ext cx="68843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800" b="1" dirty="0"/>
                    <a:t>B- </a:t>
                  </a:r>
                  <a:r>
                    <a:rPr lang="pt-BR" sz="1800" b="1" dirty="0">
                      <a:solidFill>
                        <a:srgbClr val="FF0000"/>
                      </a:solidFill>
                    </a:rPr>
                    <a:t>x</a:t>
                  </a:r>
                </a:p>
              </p:txBody>
            </p:sp>
          </p:grpSp>
          <p:sp>
            <p:nvSpPr>
              <p:cNvPr id="64" name="CaixaDeTexto 63"/>
              <p:cNvSpPr txBox="1"/>
              <p:nvPr/>
            </p:nvSpPr>
            <p:spPr>
              <a:xfrm>
                <a:off x="4504805" y="2780391"/>
                <a:ext cx="3109835" cy="13234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000" b="1" dirty="0">
                    <a:latin typeface="Oswald" panose="02000503000000000000" pitchFamily="2" charset="0"/>
                  </a:rPr>
                  <a:t>Quando a intersecção é dada, deve-se subtrair o total de cada conjunto pelo valor da intersecção. </a:t>
                </a:r>
              </a:p>
            </p:txBody>
          </p:sp>
        </p:grpSp>
        <p:sp>
          <p:nvSpPr>
            <p:cNvPr id="68" name="Retângulo 67"/>
            <p:cNvSpPr/>
            <p:nvPr/>
          </p:nvSpPr>
          <p:spPr>
            <a:xfrm>
              <a:off x="4151784" y="917431"/>
              <a:ext cx="3462856" cy="318639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1" name="Retângulo 70"/>
          <p:cNvSpPr/>
          <p:nvPr/>
        </p:nvSpPr>
        <p:spPr>
          <a:xfrm>
            <a:off x="8482941" y="1628818"/>
            <a:ext cx="3132996" cy="423976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CaixaDeTexto 84"/>
          <p:cNvSpPr txBox="1"/>
          <p:nvPr/>
        </p:nvSpPr>
        <p:spPr>
          <a:xfrm>
            <a:off x="1992372" y="929466"/>
            <a:ext cx="534663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CONHECIMENTOS NECESSÁRIOS.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752679" y="152709"/>
            <a:ext cx="36006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altLang="pt-BR" sz="3000" b="1" dirty="0">
                <a:solidFill>
                  <a:srgbClr val="C00000"/>
                </a:solidFill>
                <a:latin typeface="Oswald" panose="02000503000000000000" pitchFamily="2" charset="0"/>
              </a:rPr>
              <a:t>1. Teoria dos Conjuntos</a:t>
            </a:r>
            <a:endParaRPr lang="es-ES" altLang="pt-BR" sz="3000" b="1" dirty="0">
              <a:solidFill>
                <a:srgbClr val="C00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3" grpId="0" animBg="1"/>
      <p:bldP spid="48" grpId="0" animBg="1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423592" y="933683"/>
            <a:ext cx="8640960" cy="5016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s-ES" altLang="pt-BR" sz="2400" b="1" dirty="0">
                <a:latin typeface="Oswald" panose="02000503000000000000" pitchFamily="2" charset="0"/>
              </a:rPr>
              <a:t>(FUMARC 2018) </a:t>
            </a:r>
            <a:r>
              <a:rPr lang="pt-BR" sz="2400" dirty="0">
                <a:latin typeface="Oswald" panose="02000503000000000000" pitchFamily="2" charset="0"/>
              </a:rPr>
              <a:t>Foi feito um levantamento com 10.000 crianças para saber quantas haviam recebido a vacina contra Febre Amarela e a vacina contra a Dengue. Os resultados obtidos estão na tabela a seguir.</a:t>
            </a:r>
          </a:p>
          <a:p>
            <a:pPr algn="just">
              <a:spcBef>
                <a:spcPct val="50000"/>
              </a:spcBef>
              <a:buNone/>
            </a:pPr>
            <a:endParaRPr lang="pt-BR" sz="2400" dirty="0">
              <a:latin typeface="Oswald" panose="02000503000000000000" pitchFamily="2" charset="0"/>
            </a:endParaRPr>
          </a:p>
          <a:p>
            <a:pPr algn="just">
              <a:spcBef>
                <a:spcPct val="50000"/>
              </a:spcBef>
              <a:buNone/>
            </a:pPr>
            <a:endParaRPr lang="pt-BR" sz="2400" dirty="0">
              <a:latin typeface="Oswald" panose="02000503000000000000" pitchFamily="2" charset="0"/>
            </a:endParaRPr>
          </a:p>
          <a:p>
            <a:pPr>
              <a:spcBef>
                <a:spcPct val="50000"/>
              </a:spcBef>
              <a:buNone/>
            </a:pPr>
            <a:endParaRPr lang="pt-BR" sz="2400" dirty="0">
              <a:latin typeface="Oswald" panose="02000503000000000000" pitchFamily="2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pt-BR" sz="2000" dirty="0">
                <a:latin typeface="Oswald" panose="02000503000000000000" pitchFamily="2" charset="0"/>
              </a:rPr>
              <a:t>Quantas crianças receberam pelo menos um tipo de vacina?</a:t>
            </a:r>
          </a:p>
          <a:p>
            <a:pPr>
              <a:spcBef>
                <a:spcPct val="50000"/>
              </a:spcBef>
              <a:buNone/>
            </a:pPr>
            <a:r>
              <a:rPr lang="pt-BR" sz="2000" dirty="0">
                <a:latin typeface="Oswald" panose="02000503000000000000" pitchFamily="2" charset="0"/>
              </a:rPr>
              <a:t>A) 1.418</a:t>
            </a:r>
            <a:br>
              <a:rPr lang="pt-BR" sz="2000" dirty="0">
                <a:latin typeface="Oswald" panose="02000503000000000000" pitchFamily="2" charset="0"/>
              </a:rPr>
            </a:br>
            <a:r>
              <a:rPr lang="pt-BR" sz="2000" dirty="0">
                <a:latin typeface="Oswald" panose="02000503000000000000" pitchFamily="2" charset="0"/>
              </a:rPr>
              <a:t>B) 6.938</a:t>
            </a:r>
            <a:br>
              <a:rPr lang="pt-BR" sz="2000" dirty="0">
                <a:latin typeface="Oswald" panose="02000503000000000000" pitchFamily="2" charset="0"/>
              </a:rPr>
            </a:br>
            <a:r>
              <a:rPr lang="pt-BR" sz="2000" dirty="0">
                <a:latin typeface="Oswald" panose="02000503000000000000" pitchFamily="2" charset="0"/>
              </a:rPr>
              <a:t>C) 8.356</a:t>
            </a:r>
            <a:br>
              <a:rPr lang="pt-BR" sz="2000" dirty="0">
                <a:latin typeface="Oswald" panose="02000503000000000000" pitchFamily="2" charset="0"/>
              </a:rPr>
            </a:br>
            <a:r>
              <a:rPr lang="pt-BR" sz="2000" dirty="0">
                <a:latin typeface="Oswald" panose="02000503000000000000" pitchFamily="2" charset="0"/>
              </a:rPr>
              <a:t>D) 1.644</a:t>
            </a:r>
            <a:br>
              <a:rPr lang="pt-BR" sz="2000" dirty="0">
                <a:latin typeface="Oswald" panose="02000503000000000000" pitchFamily="2" charset="0"/>
              </a:rPr>
            </a:br>
            <a:r>
              <a:rPr lang="pt-BR" sz="2000" dirty="0">
                <a:latin typeface="Oswald" panose="02000503000000000000" pitchFamily="2" charset="0"/>
              </a:rPr>
              <a:t>E) 9.774</a:t>
            </a:r>
            <a:endParaRPr lang="es-ES" altLang="pt-BR" sz="2000" b="1" dirty="0">
              <a:latin typeface="Oswald" panose="02000503000000000000" pitchFamily="2" charset="0"/>
            </a:endParaRPr>
          </a:p>
        </p:txBody>
      </p:sp>
      <p:pic>
        <p:nvPicPr>
          <p:cNvPr id="11" name="Imagem 10" descr="2018_04_24_5adf697e9c07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47" y="2301835"/>
            <a:ext cx="7848217" cy="1388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9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11424" y="44624"/>
            <a:ext cx="1008112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s-ES" sz="2800" b="1" dirty="0">
                <a:latin typeface="Oswald" panose="02000503000000000000" pitchFamily="2" charset="0"/>
              </a:rPr>
              <a:t>Conjunto universo: </a:t>
            </a:r>
            <a:r>
              <a:rPr lang="pt-BR" sz="2800" b="1" dirty="0">
                <a:latin typeface="Oswald" panose="02000503000000000000" pitchFamily="2" charset="0"/>
              </a:rPr>
              <a:t>10.000 crianças. </a:t>
            </a:r>
          </a:p>
          <a:p>
            <a:pPr algn="just">
              <a:spcBef>
                <a:spcPct val="50000"/>
              </a:spcBef>
              <a:buNone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Oswald" panose="02000503000000000000" pitchFamily="2" charset="0"/>
              </a:rPr>
              <a:t>Total que tomaram vacina: 10.000 – 1.644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t-BR" sz="2800" b="1" dirty="0">
                <a:latin typeface="Oswald" panose="02000503000000000000" pitchFamily="2" charset="0"/>
                <a:cs typeface="Calibri" panose="020F0502020204030204" pitchFamily="34" charset="0"/>
              </a:rPr>
              <a:t>T=</a:t>
            </a:r>
            <a:r>
              <a:rPr lang="pt-BR" sz="2800" b="1" dirty="0">
                <a:latin typeface="Oswald" panose="02000503000000000000" pitchFamily="2" charset="0"/>
              </a:rPr>
              <a:t> 8356</a:t>
            </a:r>
            <a:endParaRPr lang="es-ES" altLang="pt-BR" b="1" dirty="0">
              <a:latin typeface="Oswald" panose="02000503000000000000" pitchFamily="2" charset="0"/>
            </a:endParaRPr>
          </a:p>
        </p:txBody>
      </p:sp>
      <p:pic>
        <p:nvPicPr>
          <p:cNvPr id="7" name="Imagem 6" descr="2018_04_24_5adf697e9c07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196752"/>
            <a:ext cx="9156253" cy="1388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Agrupar 7"/>
          <p:cNvGrpSpPr/>
          <p:nvPr/>
        </p:nvGrpSpPr>
        <p:grpSpPr>
          <a:xfrm>
            <a:off x="1104055" y="2770328"/>
            <a:ext cx="3109835" cy="3971040"/>
            <a:chOff x="7752184" y="1056120"/>
            <a:chExt cx="3109835" cy="3971040"/>
          </a:xfrm>
        </p:grpSpPr>
        <p:grpSp>
          <p:nvGrpSpPr>
            <p:cNvPr id="9" name="Agrupar 8"/>
            <p:cNvGrpSpPr/>
            <p:nvPr/>
          </p:nvGrpSpPr>
          <p:grpSpPr>
            <a:xfrm>
              <a:off x="7896200" y="1056120"/>
              <a:ext cx="2592288" cy="1651061"/>
              <a:chOff x="7752184" y="1056120"/>
              <a:chExt cx="2592288" cy="1651061"/>
            </a:xfrm>
          </p:grpSpPr>
          <p:grpSp>
            <p:nvGrpSpPr>
              <p:cNvPr id="11" name="Agrupar 10"/>
              <p:cNvGrpSpPr/>
              <p:nvPr/>
            </p:nvGrpSpPr>
            <p:grpSpPr>
              <a:xfrm>
                <a:off x="7752184" y="1056120"/>
                <a:ext cx="2592288" cy="1651061"/>
                <a:chOff x="721373" y="1060051"/>
                <a:chExt cx="3246882" cy="2080917"/>
              </a:xfrm>
            </p:grpSpPr>
            <p:sp>
              <p:nvSpPr>
                <p:cNvPr id="13" name="Elipse 12"/>
                <p:cNvSpPr/>
                <p:nvPr/>
              </p:nvSpPr>
              <p:spPr>
                <a:xfrm>
                  <a:off x="1160983" y="1124744"/>
                  <a:ext cx="1734665" cy="2016224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4" name="Elipse 13"/>
                <p:cNvSpPr/>
                <p:nvPr/>
              </p:nvSpPr>
              <p:spPr>
                <a:xfrm>
                  <a:off x="2017566" y="1122552"/>
                  <a:ext cx="1734665" cy="2016224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5" name="CaixaDeTexto 14"/>
                <p:cNvSpPr txBox="1"/>
                <p:nvPr/>
              </p:nvSpPr>
              <p:spPr>
                <a:xfrm>
                  <a:off x="721373" y="1060051"/>
                  <a:ext cx="432048" cy="5818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2400" b="1" dirty="0">
                      <a:solidFill>
                        <a:srgbClr val="002060"/>
                      </a:solidFill>
                    </a:rPr>
                    <a:t>A</a:t>
                  </a:r>
                </a:p>
              </p:txBody>
            </p:sp>
            <p:sp>
              <p:nvSpPr>
                <p:cNvPr id="16" name="CaixaDeTexto 15"/>
                <p:cNvSpPr txBox="1"/>
                <p:nvPr/>
              </p:nvSpPr>
              <p:spPr>
                <a:xfrm>
                  <a:off x="3536207" y="1077789"/>
                  <a:ext cx="432048" cy="5818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2400" b="1" dirty="0">
                      <a:solidFill>
                        <a:srgbClr val="002060"/>
                      </a:solidFill>
                    </a:rPr>
                    <a:t>B</a:t>
                  </a:r>
                </a:p>
              </p:txBody>
            </p:sp>
          </p:grpSp>
          <p:sp>
            <p:nvSpPr>
              <p:cNvPr id="12" name="CaixaDeTexto 11"/>
              <p:cNvSpPr txBox="1"/>
              <p:nvPr/>
            </p:nvSpPr>
            <p:spPr>
              <a:xfrm>
                <a:off x="8904312" y="1627269"/>
                <a:ext cx="29703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</p:grpSp>
        <p:sp>
          <p:nvSpPr>
            <p:cNvPr id="10" name="CaixaDeTexto 9"/>
            <p:cNvSpPr txBox="1"/>
            <p:nvPr/>
          </p:nvSpPr>
          <p:spPr>
            <a:xfrm>
              <a:off x="7752184" y="2780391"/>
              <a:ext cx="3109835" cy="224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000" b="1" dirty="0">
                  <a:latin typeface="Oswald" panose="02000503000000000000" pitchFamily="2" charset="0"/>
                </a:rPr>
                <a:t>Quando a intersecção não é dada, então será o valor que passa do total, quando somam-se os valores dos conjuntos A e B. </a:t>
              </a:r>
            </a:p>
            <a:p>
              <a:pPr algn="just"/>
              <a:endParaRPr lang="pt-BR" sz="2000" b="1" dirty="0">
                <a:latin typeface="Oswald" panose="02000503000000000000" pitchFamily="2" charset="0"/>
              </a:endParaRPr>
            </a:p>
            <a:p>
              <a:pPr algn="just"/>
              <a:r>
                <a:rPr lang="pt-BR" sz="20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X </a:t>
              </a:r>
              <a:r>
                <a:rPr lang="pt-BR" sz="2000" b="1" dirty="0">
                  <a:latin typeface="Oswald" panose="02000503000000000000" pitchFamily="2" charset="0"/>
                </a:rPr>
                <a:t>= </a:t>
              </a:r>
              <a:r>
                <a:rPr lang="pt-BR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A + B</a:t>
              </a:r>
              <a:r>
                <a:rPr lang="pt-BR" sz="2000" b="1" dirty="0">
                  <a:latin typeface="Oswald" panose="02000503000000000000" pitchFamily="2" charset="0"/>
                </a:rPr>
                <a:t> - T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4223792" y="2858160"/>
            <a:ext cx="4836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2060"/>
                </a:solidFill>
                <a:latin typeface="Oswald" panose="02000503000000000000" pitchFamily="2" charset="0"/>
              </a:rPr>
              <a:t>A</a:t>
            </a:r>
            <a:r>
              <a:rPr lang="pt-BR" sz="2400" dirty="0">
                <a:latin typeface="Oswald" panose="02000503000000000000" pitchFamily="2" charset="0"/>
              </a:rPr>
              <a:t> = 5.428       </a:t>
            </a:r>
            <a:r>
              <a:rPr lang="pt-BR" sz="2400" dirty="0">
                <a:solidFill>
                  <a:srgbClr val="002060"/>
                </a:solidFill>
                <a:latin typeface="Oswald" panose="02000503000000000000" pitchFamily="2" charset="0"/>
              </a:rPr>
              <a:t>B</a:t>
            </a:r>
            <a:r>
              <a:rPr lang="pt-BR" sz="2400" dirty="0">
                <a:latin typeface="Oswald" panose="02000503000000000000" pitchFamily="2" charset="0"/>
              </a:rPr>
              <a:t> = 4.346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FF0000"/>
                </a:solidFill>
                <a:latin typeface="Oswald" panose="02000503000000000000" pitchFamily="2" charset="0"/>
              </a:rPr>
              <a:t>X</a:t>
            </a:r>
            <a:r>
              <a:rPr lang="pt-BR" sz="2400" dirty="0">
                <a:latin typeface="Oswald" panose="02000503000000000000" pitchFamily="2" charset="0"/>
              </a:rPr>
              <a:t> = </a:t>
            </a:r>
            <a:r>
              <a:rPr lang="pt-BR" sz="2400" dirty="0">
                <a:solidFill>
                  <a:srgbClr val="002060"/>
                </a:solidFill>
                <a:latin typeface="Oswald" panose="02000503000000000000" pitchFamily="2" charset="0"/>
              </a:rPr>
              <a:t>A + B</a:t>
            </a:r>
            <a:r>
              <a:rPr lang="pt-BR" sz="2400" dirty="0">
                <a:latin typeface="Oswald" panose="02000503000000000000" pitchFamily="2" charset="0"/>
              </a:rPr>
              <a:t> – 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FF0000"/>
                </a:solidFill>
                <a:latin typeface="Oswald" panose="02000503000000000000" pitchFamily="2" charset="0"/>
              </a:rPr>
              <a:t>X</a:t>
            </a:r>
            <a:r>
              <a:rPr lang="pt-BR" sz="2400" dirty="0">
                <a:latin typeface="Oswald" panose="02000503000000000000" pitchFamily="2" charset="0"/>
              </a:rPr>
              <a:t> = 5.428 + 4346 – 8.356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FF0000"/>
                </a:solidFill>
                <a:latin typeface="Oswald" panose="02000503000000000000" pitchFamily="2" charset="0"/>
              </a:rPr>
              <a:t>X = 1.418.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400" dirty="0">
              <a:latin typeface="Oswald" panose="02000503000000000000" pitchFamily="2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5770510" y="4725144"/>
            <a:ext cx="3277820" cy="1651061"/>
            <a:chOff x="4623910" y="4658259"/>
            <a:chExt cx="2408194" cy="1651061"/>
          </a:xfrm>
        </p:grpSpPr>
        <p:sp>
          <p:nvSpPr>
            <p:cNvPr id="17" name="Elipse 16"/>
            <p:cNvSpPr/>
            <p:nvPr/>
          </p:nvSpPr>
          <p:spPr>
            <a:xfrm>
              <a:off x="4790798" y="4709588"/>
              <a:ext cx="1384944" cy="159973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Elipse 17"/>
            <p:cNvSpPr/>
            <p:nvPr/>
          </p:nvSpPr>
          <p:spPr>
            <a:xfrm>
              <a:off x="5474687" y="4707849"/>
              <a:ext cx="1384944" cy="159973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623910" y="4658259"/>
              <a:ext cx="3449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687160" y="4672333"/>
              <a:ext cx="3449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rgbClr val="002060"/>
                  </a:solidFill>
                </a:rPr>
                <a:t>B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6932148" y="5194628"/>
            <a:ext cx="10853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1.418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809096" y="5194460"/>
            <a:ext cx="15992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2.928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023992" y="5194460"/>
            <a:ext cx="1089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4.010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911424" y="4820959"/>
            <a:ext cx="453650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Oswald" panose="02000503000000000000" pitchFamily="2" charset="0"/>
              </a:rPr>
              <a:t>Solução do problema: </a:t>
            </a:r>
          </a:p>
          <a:p>
            <a:pPr algn="just"/>
            <a:r>
              <a:rPr lang="pt-BR" sz="2400" b="1" dirty="0">
                <a:solidFill>
                  <a:srgbClr val="002060"/>
                </a:solidFill>
                <a:latin typeface="Oswald" panose="02000503000000000000" pitchFamily="2" charset="0"/>
              </a:rPr>
              <a:t>Crianças que tomaram pelo menos uma vacina?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689229" y="1523973"/>
            <a:ext cx="4695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691437" y="1823578"/>
            <a:ext cx="4695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066652" y="6150495"/>
            <a:ext cx="453650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Oswald" panose="02000503000000000000" pitchFamily="2" charset="0"/>
              </a:rPr>
              <a:t>4.010 + 2.928 = 6.938</a:t>
            </a:r>
          </a:p>
        </p:txBody>
      </p:sp>
    </p:spTree>
    <p:extLst>
      <p:ext uri="{BB962C8B-B14F-4D97-AF65-F5344CB8AC3E}">
        <p14:creationId xmlns:p14="http://schemas.microsoft.com/office/powerpoint/2010/main" val="271699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633" y="119534"/>
            <a:ext cx="2324951" cy="6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839416" y="407566"/>
            <a:ext cx="8280920" cy="1077218"/>
          </a:xfrm>
          <a:prstGeom prst="rect">
            <a:avLst/>
          </a:prstGeom>
          <a:solidFill>
            <a:srgbClr val="FBE5D6">
              <a:alpha val="7098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s-ES_tradnl" altLang="pt-BR" b="1" dirty="0">
                <a:latin typeface="Oswald" panose="02000503000000000000" pitchFamily="2" charset="0"/>
              </a:rPr>
              <a:t>2</a:t>
            </a:r>
            <a:r>
              <a:rPr lang="es-ES_tradnl" altLang="pt-BR" b="1">
                <a:latin typeface="Oswald" panose="02000503000000000000" pitchFamily="2" charset="0"/>
              </a:rPr>
              <a:t>. </a:t>
            </a:r>
            <a:r>
              <a:rPr lang="es-ES_tradnl" altLang="pt-BR" b="1" dirty="0">
                <a:latin typeface="Oswald" panose="02000503000000000000" pitchFamily="2" charset="0"/>
              </a:rPr>
              <a:t>Regra de Três Simples –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s-ES_tradnl" altLang="pt-BR" b="1" dirty="0">
                <a:latin typeface="Oswald" panose="02000503000000000000" pitchFamily="2" charset="0"/>
              </a:rPr>
              <a:t>Grandeza diretamente proporcional</a:t>
            </a:r>
            <a:endParaRPr lang="es-ES" altLang="pt-BR" b="1" dirty="0">
              <a:latin typeface="Oswald" panose="02000503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27448" y="1484784"/>
            <a:ext cx="9865096" cy="43858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3100" dirty="0">
                <a:latin typeface="Oswald" panose="02000503000000000000" pitchFamily="2" charset="0"/>
              </a:rPr>
              <a:t>(</a:t>
            </a:r>
            <a:r>
              <a:rPr lang="pt-BR" sz="3100" dirty="0" err="1">
                <a:latin typeface="Oswald" panose="02000503000000000000" pitchFamily="2" charset="0"/>
              </a:rPr>
              <a:t>MetroCapital</a:t>
            </a:r>
            <a:r>
              <a:rPr lang="pt-BR" sz="3100" dirty="0">
                <a:latin typeface="Oswald" panose="02000503000000000000" pitchFamily="2" charset="0"/>
              </a:rPr>
              <a:t>) Carlos adquiriu uma impressora moderna para sua gráfica, a qual imprime 25 páginas por minuto. Quantas páginas ele conseguirá imprimir em 3 horas e 20 minutos?</a:t>
            </a:r>
          </a:p>
          <a:p>
            <a:pPr algn="just"/>
            <a:endParaRPr lang="pt-BR" sz="3100" dirty="0">
              <a:latin typeface="Oswald" panose="02000503000000000000" pitchFamily="2" charset="0"/>
            </a:endParaRPr>
          </a:p>
          <a:p>
            <a:pPr marL="342900" indent="-342900" algn="just">
              <a:buAutoNum type="alphaLcParenR"/>
            </a:pPr>
            <a:r>
              <a:rPr lang="pt-BR" sz="3100" dirty="0">
                <a:latin typeface="Oswald" panose="02000503000000000000" pitchFamily="2" charset="0"/>
              </a:rPr>
              <a:t>5.000</a:t>
            </a:r>
          </a:p>
          <a:p>
            <a:pPr marL="342900" indent="-342900" algn="just">
              <a:buAutoNum type="alphaLcParenR"/>
            </a:pPr>
            <a:r>
              <a:rPr lang="pt-BR" sz="3100" dirty="0">
                <a:latin typeface="Oswald" panose="02000503000000000000" pitchFamily="2" charset="0"/>
              </a:rPr>
              <a:t>4.500</a:t>
            </a:r>
          </a:p>
          <a:p>
            <a:pPr marL="342900" indent="-342900" algn="just">
              <a:buAutoNum type="alphaLcParenR"/>
            </a:pPr>
            <a:r>
              <a:rPr lang="pt-BR" sz="3100" dirty="0">
                <a:latin typeface="Oswald" panose="02000503000000000000" pitchFamily="2" charset="0"/>
              </a:rPr>
              <a:t>4.200</a:t>
            </a:r>
          </a:p>
          <a:p>
            <a:pPr marL="342900" indent="-342900" algn="just">
              <a:buAutoNum type="alphaLcParenR"/>
            </a:pPr>
            <a:r>
              <a:rPr lang="pt-BR" sz="3100" dirty="0">
                <a:latin typeface="Oswald" panose="02000503000000000000" pitchFamily="2" charset="0"/>
              </a:rPr>
              <a:t>3.800</a:t>
            </a:r>
          </a:p>
          <a:p>
            <a:pPr marL="342900" indent="-342900" algn="just">
              <a:buAutoNum type="alphaLcParenR"/>
            </a:pPr>
            <a:r>
              <a:rPr lang="pt-BR" sz="3100" dirty="0">
                <a:latin typeface="Oswald" panose="02000503000000000000" pitchFamily="2" charset="0"/>
              </a:rPr>
              <a:t>3.500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647728" y="3593052"/>
            <a:ext cx="4392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C00000"/>
                </a:solidFill>
                <a:latin typeface="Oswald" panose="02000503000000000000" pitchFamily="2" charset="0"/>
              </a:rPr>
              <a:t>Páginas		Minutos</a:t>
            </a:r>
          </a:p>
          <a:p>
            <a:pPr lvl="5"/>
            <a:r>
              <a:rPr lang="pt-BR" sz="3200" dirty="0">
                <a:solidFill>
                  <a:srgbClr val="002060"/>
                </a:solidFill>
                <a:latin typeface="Oswald" panose="02000503000000000000" pitchFamily="2" charset="0"/>
              </a:rPr>
              <a:t>25                               1</a:t>
            </a:r>
          </a:p>
          <a:p>
            <a:r>
              <a:rPr lang="pt-BR" sz="3200" dirty="0">
                <a:solidFill>
                  <a:srgbClr val="002060"/>
                </a:solidFill>
                <a:latin typeface="Oswald" panose="02000503000000000000" pitchFamily="2" charset="0"/>
              </a:rPr>
              <a:t>X		   	200</a:t>
            </a:r>
          </a:p>
          <a:p>
            <a:endParaRPr lang="pt-BR" sz="3200" dirty="0">
              <a:solidFill>
                <a:srgbClr val="C00000"/>
              </a:solidFill>
              <a:latin typeface="Oswald" panose="02000503000000000000" pitchFamily="2" charset="0"/>
            </a:endParaRPr>
          </a:p>
        </p:txBody>
      </p:sp>
      <p:sp>
        <p:nvSpPr>
          <p:cNvPr id="40" name="Seta para a Direita 39"/>
          <p:cNvSpPr/>
          <p:nvPr/>
        </p:nvSpPr>
        <p:spPr>
          <a:xfrm rot="1079213">
            <a:off x="4648914" y="4526871"/>
            <a:ext cx="1512168" cy="194462"/>
          </a:xfrm>
          <a:prstGeom prst="rightArrow">
            <a:avLst>
              <a:gd name="adj1" fmla="val 50000"/>
              <a:gd name="adj2" fmla="val 574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Seta para a Direita 41"/>
          <p:cNvSpPr/>
          <p:nvPr/>
        </p:nvSpPr>
        <p:spPr>
          <a:xfrm rot="19771369">
            <a:off x="4600689" y="4526871"/>
            <a:ext cx="1512168" cy="194462"/>
          </a:xfrm>
          <a:prstGeom prst="rightArrow">
            <a:avLst>
              <a:gd name="adj1" fmla="val 50000"/>
              <a:gd name="adj2" fmla="val 574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8544272" y="4156823"/>
            <a:ext cx="1936749" cy="1231106"/>
          </a:xfrm>
          <a:prstGeom prst="rect">
            <a:avLst/>
          </a:prstGeom>
          <a:solidFill>
            <a:srgbClr val="FBE5D6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latin typeface="Oswald" panose="02000503000000000000" pitchFamily="2" charset="0"/>
              </a:rPr>
              <a:t>X = 25</a:t>
            </a:r>
            <a:r>
              <a:rPr lang="pt-BR" sz="3200" dirty="0">
                <a:solidFill>
                  <a:schemeClr val="accent4">
                    <a:lumMod val="50000"/>
                  </a:schemeClr>
                </a:solidFill>
                <a:latin typeface="Oswald" panose="02000503000000000000" pitchFamily="2" charset="0"/>
              </a:rPr>
              <a:t>x</a:t>
            </a:r>
            <a:r>
              <a:rPr lang="pt-BR" sz="3200" dirty="0">
                <a:latin typeface="Oswald" panose="02000503000000000000" pitchFamily="2" charset="0"/>
              </a:rPr>
              <a:t>200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latin typeface="Oswald" panose="02000503000000000000" pitchFamily="2" charset="0"/>
              </a:rPr>
              <a:t>X = 5.000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8544272" y="4800054"/>
            <a:ext cx="164820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3200" dirty="0">
                <a:latin typeface="Oswald" panose="02000503000000000000" pitchFamily="2" charset="0"/>
              </a:rPr>
              <a:t>X = 5.000</a:t>
            </a:r>
            <a:endParaRPr lang="pt-BR" sz="3200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1143297" y="3356992"/>
            <a:ext cx="181972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Oswald" panose="02000503000000000000" pitchFamily="2" charset="0"/>
              </a:rPr>
              <a:t>a) X = 5.000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40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  <p:bldP spid="42" grpId="0" animBg="1"/>
      <p:bldP spid="44" grpId="0" animBg="1"/>
      <p:bldP spid="45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119534"/>
            <a:ext cx="2365363" cy="6340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911424" y="1196752"/>
            <a:ext cx="10801200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  <a:latin typeface="Oswald" panose="02000503000000000000" pitchFamily="2" charset="0"/>
              </a:rPr>
              <a:t>(FGV) Cinco caminhões iguais fazendo, cada um, uma viagem por dia, conseguem transportar toda a produção de soja de uma fazenda ao mercado em 12 dias. O transporte foi iniciado e, no final do terceiro dia, dois caminhões enguiçaram.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Oswald" panose="02000503000000000000" pitchFamily="2" charset="0"/>
              </a:rPr>
              <a:t>Os outros caminhões transportaram o restante da soja em mais:</a:t>
            </a:r>
          </a:p>
          <a:p>
            <a:pPr algn="just"/>
            <a:endParaRPr lang="pt-BR" sz="2800" dirty="0">
              <a:solidFill>
                <a:schemeClr val="tx1"/>
              </a:solidFill>
              <a:latin typeface="Oswald" panose="02000503000000000000" pitchFamily="2" charset="0"/>
            </a:endParaRPr>
          </a:p>
          <a:p>
            <a:pPr marL="457200" indent="-457200" algn="just">
              <a:buAutoNum type="alphaLcParenR"/>
            </a:pPr>
            <a:r>
              <a:rPr lang="pt-BR" sz="2800" dirty="0">
                <a:solidFill>
                  <a:schemeClr val="tx1"/>
                </a:solidFill>
                <a:latin typeface="Oswald" panose="02000503000000000000" pitchFamily="2" charset="0"/>
              </a:rPr>
              <a:t>12 dias</a:t>
            </a:r>
          </a:p>
          <a:p>
            <a:pPr marL="457200" indent="-457200" algn="just">
              <a:buAutoNum type="alphaLcParenR"/>
            </a:pPr>
            <a:r>
              <a:rPr lang="pt-BR" sz="2800" dirty="0">
                <a:solidFill>
                  <a:schemeClr val="tx1"/>
                </a:solidFill>
                <a:latin typeface="Oswald" panose="02000503000000000000" pitchFamily="2" charset="0"/>
              </a:rPr>
              <a:t>15 dias</a:t>
            </a:r>
          </a:p>
          <a:p>
            <a:pPr marL="457200" indent="-457200" algn="just">
              <a:buAutoNum type="alphaLcParenR"/>
            </a:pPr>
            <a:r>
              <a:rPr lang="pt-BR" sz="2800" dirty="0">
                <a:solidFill>
                  <a:schemeClr val="tx1"/>
                </a:solidFill>
                <a:latin typeface="Oswald" panose="02000503000000000000" pitchFamily="2" charset="0"/>
              </a:rPr>
              <a:t>16 dias</a:t>
            </a:r>
          </a:p>
          <a:p>
            <a:pPr marL="457200" indent="-457200" algn="just">
              <a:buAutoNum type="alphaLcParenR"/>
            </a:pPr>
            <a:r>
              <a:rPr lang="pt-BR" sz="2800" dirty="0">
                <a:solidFill>
                  <a:schemeClr val="tx1"/>
                </a:solidFill>
                <a:latin typeface="Oswald" panose="02000503000000000000" pitchFamily="2" charset="0"/>
              </a:rPr>
              <a:t>18 dias</a:t>
            </a:r>
          </a:p>
          <a:p>
            <a:pPr marL="457200" indent="-457200" algn="just">
              <a:buAutoNum type="alphaLcParenR"/>
            </a:pPr>
            <a:r>
              <a:rPr lang="pt-BR" sz="2800" dirty="0">
                <a:solidFill>
                  <a:schemeClr val="tx1"/>
                </a:solidFill>
                <a:latin typeface="Oswald" panose="02000503000000000000" pitchFamily="2" charset="0"/>
              </a:rPr>
              <a:t>20 dias</a:t>
            </a:r>
          </a:p>
          <a:p>
            <a:pPr marL="457200" indent="-457200" algn="just">
              <a:buAutoNum type="alphaLcParenR"/>
            </a:pPr>
            <a:endParaRPr lang="pt-BR" sz="2800" dirty="0">
              <a:solidFill>
                <a:schemeClr val="tx1"/>
              </a:solidFill>
              <a:latin typeface="Oswald" panose="02000503000000000000" pitchFamily="2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775520" y="119534"/>
            <a:ext cx="6912768" cy="1077218"/>
          </a:xfrm>
          <a:prstGeom prst="rect">
            <a:avLst/>
          </a:prstGeom>
          <a:solidFill>
            <a:schemeClr val="bg1">
              <a:alpha val="7098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s-ES_tradnl" altLang="pt-BR" b="1" dirty="0">
                <a:latin typeface="Oswald" panose="02000503000000000000" pitchFamily="2" charset="0"/>
              </a:rPr>
              <a:t>3. Regra de Três Simples –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s-ES_tradnl" altLang="pt-BR" b="1" dirty="0">
                <a:latin typeface="Oswald" panose="02000503000000000000" pitchFamily="2" charset="0"/>
              </a:rPr>
              <a:t>Grandeza inversamente proporcional</a:t>
            </a:r>
            <a:endParaRPr lang="es-ES" altLang="pt-BR" b="1" dirty="0">
              <a:latin typeface="Oswald" panose="02000503000000000000" pitchFamily="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15680" y="3645024"/>
            <a:ext cx="3600400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C00000"/>
                </a:solidFill>
                <a:latin typeface="Oswald" panose="02000503000000000000" pitchFamily="2" charset="0"/>
              </a:rPr>
              <a:t>Caminhões</a:t>
            </a:r>
            <a:r>
              <a:rPr lang="pt-BR" sz="2800" dirty="0">
                <a:solidFill>
                  <a:srgbClr val="002060"/>
                </a:solidFill>
                <a:latin typeface="Oswald" panose="02000503000000000000" pitchFamily="2" charset="0"/>
              </a:rPr>
              <a:t>             </a:t>
            </a:r>
            <a:r>
              <a:rPr lang="pt-BR" sz="2800" dirty="0">
                <a:solidFill>
                  <a:srgbClr val="C00000"/>
                </a:solidFill>
                <a:latin typeface="Oswald" panose="02000503000000000000" pitchFamily="2" charset="0"/>
              </a:rPr>
              <a:t>Dias</a:t>
            </a:r>
          </a:p>
          <a:p>
            <a:r>
              <a:rPr lang="pt-BR" sz="2800" dirty="0">
                <a:solidFill>
                  <a:srgbClr val="002060"/>
                </a:solidFill>
                <a:latin typeface="Oswald" panose="02000503000000000000" pitchFamily="2" charset="0"/>
              </a:rPr>
              <a:t>      5     		12</a:t>
            </a:r>
          </a:p>
          <a:p>
            <a:r>
              <a:rPr lang="pt-BR" sz="2800" dirty="0">
                <a:solidFill>
                  <a:srgbClr val="002060"/>
                </a:solidFill>
                <a:latin typeface="Oswald" panose="02000503000000000000" pitchFamily="2" charset="0"/>
              </a:rPr>
              <a:t>      3			x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10212" y="4075911"/>
            <a:ext cx="373820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  <a:latin typeface="Oswald" panose="02000503000000000000" pitchFamily="2" charset="0"/>
              </a:rPr>
              <a:t>9</a:t>
            </a:r>
          </a:p>
        </p:txBody>
      </p:sp>
      <p:sp>
        <p:nvSpPr>
          <p:cNvPr id="5" name="Retângulo 4"/>
          <p:cNvSpPr/>
          <p:nvPr/>
        </p:nvSpPr>
        <p:spPr>
          <a:xfrm>
            <a:off x="2962211" y="5013176"/>
            <a:ext cx="7759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C00000"/>
                </a:solidFill>
                <a:latin typeface="Oswald" panose="02000503000000000000" pitchFamily="2" charset="0"/>
              </a:rPr>
              <a:t>Análise: Se diminuir o número de caminhões, o tempo a ser gasto será maior. Logo, são grandezas inversamente proporcionais. 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4367808" y="4365104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4367808" y="4698142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315321" y="3605325"/>
            <a:ext cx="1162498" cy="95410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  <a:latin typeface="Oswald" panose="02000503000000000000" pitchFamily="2" charset="0"/>
              </a:rPr>
              <a:t>3x = 45</a:t>
            </a:r>
          </a:p>
          <a:p>
            <a:r>
              <a:rPr lang="pt-BR" sz="2800" dirty="0">
                <a:solidFill>
                  <a:srgbClr val="002060"/>
                </a:solidFill>
                <a:latin typeface="Oswald" panose="02000503000000000000" pitchFamily="2" charset="0"/>
              </a:rPr>
              <a:t>X = 15.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20136" y="4031190"/>
            <a:ext cx="100700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  <a:latin typeface="Oswald" panose="02000503000000000000" pitchFamily="2" charset="0"/>
              </a:rPr>
              <a:t>X = 15.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4250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11" grpId="0" animBg="1"/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71158" y="808831"/>
            <a:ext cx="1494205" cy="5337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71158" y="808831"/>
            <a:ext cx="10337410" cy="553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  <a:latin typeface="Oswald" panose="02000503000000000000" pitchFamily="2" charset="0"/>
              </a:rPr>
              <a:t>(VUNESP) De acordo com a Companhia Nacional de Abastecimentos (Conab), a saca de 60 kg do arroz longo fino, em casca, foi comercializada, no Estado de São Paulo, ao preço médio de R$ 50,05, no mês de janeiro de 2018, e ao preço médio de R$ 47,75, no mês de fevereiro de 2018. Isso significa que, de janeiro para fevereiro de 2018, o preço médio de comercialização do referido produto teve uma variação negativa que ficou entre: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  <a:latin typeface="Oswald" panose="02000503000000000000" pitchFamily="2" charset="0"/>
              </a:rPr>
              <a:t>a) 4,4% e 4,5%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  <a:latin typeface="Oswald" panose="02000503000000000000" pitchFamily="2" charset="0"/>
              </a:rPr>
              <a:t>b) 4,5% e 4,6%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  <a:latin typeface="Oswald" panose="02000503000000000000" pitchFamily="2" charset="0"/>
              </a:rPr>
              <a:t>c) 4,7% e 4,8%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  <a:latin typeface="Oswald" panose="02000503000000000000" pitchFamily="2" charset="0"/>
              </a:rPr>
              <a:t>d).4,8% e 4,9%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  <a:latin typeface="Oswald" panose="02000503000000000000" pitchFamily="2" charset="0"/>
              </a:rPr>
              <a:t>e) 4,9% e 5,0%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pt-BR" sz="2400" dirty="0">
              <a:solidFill>
                <a:schemeClr val="tx1"/>
              </a:solidFill>
              <a:latin typeface="Oswald" panose="02000503000000000000" pitchFamily="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39616" y="119534"/>
            <a:ext cx="6048672" cy="584775"/>
          </a:xfrm>
          <a:prstGeom prst="rect">
            <a:avLst/>
          </a:prstGeom>
          <a:solidFill>
            <a:srgbClr val="FBE5D6">
              <a:alpha val="7098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s-ES_tradnl" altLang="pt-BR" b="1" dirty="0">
                <a:latin typeface="Oswald" panose="02000503000000000000" pitchFamily="2" charset="0"/>
              </a:rPr>
              <a:t>4. Porcentagem</a:t>
            </a:r>
            <a:endParaRPr lang="es-ES" altLang="pt-BR" b="1" dirty="0">
              <a:latin typeface="Oswald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627016" y="3316491"/>
                <a:ext cx="2683748" cy="28298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pt-BR" sz="2400" dirty="0">
                    <a:latin typeface="Oswald" panose="02000503000000000000" pitchFamily="2" charset="0"/>
                  </a:rPr>
                  <a:t>Fórmula da Variação </a:t>
                </a:r>
              </a:p>
              <a:p>
                <a:pPr algn="just"/>
                <a:r>
                  <a:rPr lang="pt-BR" sz="2400" dirty="0">
                    <a:latin typeface="Oswald" panose="02000503000000000000" pitchFamily="2" charset="0"/>
                  </a:rPr>
                  <a:t>Percentual (</a:t>
                </a:r>
                <a:r>
                  <a:rPr lang="pt-BR" sz="2400" dirty="0" err="1">
                    <a:latin typeface="Oswald" panose="02000503000000000000" pitchFamily="2" charset="0"/>
                  </a:rPr>
                  <a:t>Vp</a:t>
                </a:r>
                <a:r>
                  <a:rPr lang="pt-BR" sz="2400" dirty="0">
                    <a:latin typeface="Oswald" panose="02000503000000000000" pitchFamily="2" charset="0"/>
                  </a:rPr>
                  <a:t>)</a:t>
                </a:r>
              </a:p>
              <a:p>
                <a:pPr algn="just"/>
                <a:endParaRPr lang="pt-BR" sz="2400" dirty="0">
                  <a:latin typeface="Oswald" panose="02000503000000000000" pitchFamily="2" charset="0"/>
                </a:endParaRPr>
              </a:p>
              <a:p>
                <a:pPr algn="just"/>
                <a:r>
                  <a:rPr lang="pt-BR" sz="2400" dirty="0" err="1">
                    <a:latin typeface="Oswald" panose="02000503000000000000" pitchFamily="2" charset="0"/>
                  </a:rPr>
                  <a:t>Vp</a:t>
                </a:r>
                <a:r>
                  <a:rPr lang="pt-BR" sz="2400" dirty="0">
                    <a:latin typeface="Oswald" panose="02000503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b="0" i="0" smtClean="0">
                            <a:latin typeface="Oswald" panose="02000503000000000000" pitchFamily="2" charset="0"/>
                          </a:rPr>
                          <m:t>Vf</m:t>
                        </m:r>
                        <m:r>
                          <m:rPr>
                            <m:nor/>
                          </m:rPr>
                          <a:rPr lang="pt-BR" sz="2400" b="0" i="0" smtClean="0">
                            <a:latin typeface="Oswald" panose="02000503000000000000" pitchFamily="2" charset="0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pt-BR" sz="2400" b="0" i="0" smtClean="0">
                            <a:latin typeface="Oswald" panose="02000503000000000000" pitchFamily="2" charset="0"/>
                          </a:rPr>
                          <m:t>Vi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b="0" i="0" smtClean="0">
                            <a:latin typeface="Oswald" panose="02000503000000000000" pitchFamily="2" charset="0"/>
                          </a:rPr>
                          <m:t>Vi</m:t>
                        </m:r>
                      </m:den>
                    </m:f>
                  </m:oMath>
                </a14:m>
                <a:endParaRPr lang="pt-BR" sz="2400" dirty="0">
                  <a:latin typeface="Oswald" panose="02000503000000000000" pitchFamily="2" charset="0"/>
                </a:endParaRPr>
              </a:p>
              <a:p>
                <a:pPr algn="just"/>
                <a:r>
                  <a:rPr lang="pt-BR" sz="1800" dirty="0">
                    <a:solidFill>
                      <a:srgbClr val="002060"/>
                    </a:solidFill>
                    <a:latin typeface="Oswald" panose="02000503000000000000" pitchFamily="2" charset="0"/>
                  </a:rPr>
                  <a:t>Sendo:</a:t>
                </a:r>
              </a:p>
              <a:p>
                <a:pPr algn="just"/>
                <a:r>
                  <a:rPr lang="pt-BR" sz="1800" dirty="0" err="1">
                    <a:solidFill>
                      <a:srgbClr val="002060"/>
                    </a:solidFill>
                    <a:latin typeface="Oswald" panose="02000503000000000000" pitchFamily="2" charset="0"/>
                  </a:rPr>
                  <a:t>Vf</a:t>
                </a:r>
                <a:r>
                  <a:rPr lang="pt-BR" sz="1800" dirty="0">
                    <a:solidFill>
                      <a:srgbClr val="002060"/>
                    </a:solidFill>
                    <a:latin typeface="Oswald" panose="02000503000000000000" pitchFamily="2" charset="0"/>
                  </a:rPr>
                  <a:t> = Valor final.</a:t>
                </a:r>
              </a:p>
              <a:p>
                <a:pPr algn="just"/>
                <a:r>
                  <a:rPr lang="pt-BR" sz="1800" dirty="0">
                    <a:solidFill>
                      <a:srgbClr val="002060"/>
                    </a:solidFill>
                    <a:latin typeface="Oswald" panose="02000503000000000000" pitchFamily="2" charset="0"/>
                  </a:rPr>
                  <a:t>Vi = Valor inicial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016" y="3316491"/>
                <a:ext cx="2683748" cy="2829814"/>
              </a:xfrm>
              <a:prstGeom prst="rect">
                <a:avLst/>
              </a:prstGeom>
              <a:blipFill>
                <a:blip r:embed="rId6"/>
                <a:stretch>
                  <a:fillRect l="-3394" t="-1717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6452519" y="3316491"/>
            <a:ext cx="4540025" cy="46166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  <a:latin typeface="Oswald" panose="02000503000000000000" pitchFamily="2" charset="0"/>
              </a:rPr>
              <a:t>Se tem fórmula tem SUBSTITUIÇÃO!!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528048" y="3801719"/>
                <a:ext cx="3960440" cy="2221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800" dirty="0">
                    <a:latin typeface="Oswald" panose="02000503000000000000" pitchFamily="2" charset="0"/>
                  </a:rPr>
                  <a:t>Vp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800">
                            <a:latin typeface="Oswald" panose="02000503000000000000" pitchFamily="2" charset="0"/>
                          </a:rPr>
                          <m:t>Vf</m:t>
                        </m:r>
                        <m:r>
                          <m:rPr>
                            <m:nor/>
                          </m:rPr>
                          <a:rPr lang="pt-BR" sz="2800">
                            <a:latin typeface="Oswald" panose="02000503000000000000" pitchFamily="2" charset="0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pt-BR" sz="2800">
                            <a:latin typeface="Oswald" panose="02000503000000000000" pitchFamily="2" charset="0"/>
                          </a:rPr>
                          <m:t>Vi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800">
                            <a:latin typeface="Oswald" panose="02000503000000000000" pitchFamily="2" charset="0"/>
                          </a:rPr>
                          <m:t>Vi</m:t>
                        </m:r>
                      </m:den>
                    </m:f>
                  </m:oMath>
                </a14:m>
                <a:endParaRPr lang="pt-BR" sz="2800" dirty="0">
                  <a:latin typeface="Oswald" panose="02000503000000000000" pitchFamily="2" charset="0"/>
                </a:endParaRPr>
              </a:p>
              <a:p>
                <a:endParaRPr lang="pt-BR" sz="2800" dirty="0">
                  <a:latin typeface="Oswald" panose="02000503000000000000" pitchFamily="2" charset="0"/>
                </a:endParaRPr>
              </a:p>
              <a:p>
                <a:r>
                  <a:rPr lang="pt-BR" sz="2800" dirty="0" err="1">
                    <a:latin typeface="Oswald" panose="02000503000000000000" pitchFamily="2" charset="0"/>
                  </a:rPr>
                  <a:t>Vp</a:t>
                </a:r>
                <a:r>
                  <a:rPr lang="pt-BR" sz="2800" dirty="0">
                    <a:latin typeface="Oswald" panose="02000503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800" b="0" i="0" smtClean="0">
                            <a:latin typeface="Oswald" panose="02000503000000000000" pitchFamily="2" charset="0"/>
                          </a:rPr>
                          <m:t>47,75</m:t>
                        </m:r>
                        <m:r>
                          <m:rPr>
                            <m:nor/>
                          </m:rPr>
                          <a:rPr lang="pt-BR" sz="2800">
                            <a:latin typeface="Oswald" panose="02000503000000000000" pitchFamily="2" charset="0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pt-BR" sz="2800" b="0" i="0" smtClean="0">
                            <a:latin typeface="Oswald" panose="02000503000000000000" pitchFamily="2" charset="0"/>
                          </a:rPr>
                          <m:t>50,05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800" b="0" i="0" smtClean="0">
                            <a:latin typeface="Oswald" panose="02000503000000000000" pitchFamily="2" charset="0"/>
                          </a:rPr>
                          <m:t>50,05</m:t>
                        </m:r>
                      </m:den>
                    </m:f>
                  </m:oMath>
                </a14:m>
                <a:r>
                  <a:rPr lang="pt-BR" sz="2800" dirty="0">
                    <a:latin typeface="Oswald" panose="02000503000000000000" pitchFamily="2" charset="0"/>
                  </a:rPr>
                  <a:t> = 0,0459</a:t>
                </a: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3801719"/>
                <a:ext cx="3960440" cy="2221890"/>
              </a:xfrm>
              <a:prstGeom prst="rect">
                <a:avLst/>
              </a:prstGeom>
              <a:blipFill>
                <a:blip r:embed="rId7"/>
                <a:stretch>
                  <a:fillRect l="-3231" r="-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9264352" y="5301208"/>
            <a:ext cx="12961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Oswald" panose="02000503000000000000" pitchFamily="2" charset="0"/>
              </a:rPr>
              <a:t>4,59%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7893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9413CD2-1E4F-B3FD-C02C-42C231AD5551}"/>
              </a:ext>
            </a:extLst>
          </p:cNvPr>
          <p:cNvSpPr txBox="1"/>
          <p:nvPr/>
        </p:nvSpPr>
        <p:spPr>
          <a:xfrm>
            <a:off x="1019436" y="1199094"/>
            <a:ext cx="10153128" cy="44598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F0F0F"/>
                </a:solidFill>
                <a:effectLst/>
                <a:latin typeface="Geometr231 BT" panose="020D0402020204020903" pitchFamily="34" charset="0"/>
              </a:rPr>
              <a:t>Por gentileza, compartilhe o identificador do meu canal: </a:t>
            </a:r>
            <a:r>
              <a:rPr lang="pt-BR" sz="2000" b="0" i="0" dirty="0">
                <a:solidFill>
                  <a:srgbClr val="0F0F0F"/>
                </a:solidFill>
                <a:effectLst/>
                <a:latin typeface="Geometr231 BT" panose="020D0402020204020903" pitchFamily="34" charset="0"/>
                <a:hlinkClick r:id="rId3"/>
              </a:rPr>
              <a:t>https://www.youtube.com/@osegredodamatematica</a:t>
            </a:r>
            <a:endParaRPr lang="pt-BR" sz="2000" b="0" i="0" dirty="0">
              <a:solidFill>
                <a:srgbClr val="0F0F0F"/>
              </a:solidFill>
              <a:effectLst/>
              <a:latin typeface="Geometr231 BT" panose="020D0402020204020903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F0F0F"/>
                </a:solidFill>
                <a:effectLst/>
                <a:latin typeface="Geometr231 BT" panose="020D0402020204020903" pitchFamily="34" charset="0"/>
              </a:rPr>
              <a:t>Site com material de estudo: </a:t>
            </a:r>
            <a:r>
              <a:rPr lang="pt-BR" sz="2000" b="0" i="0" dirty="0">
                <a:solidFill>
                  <a:srgbClr val="0F0F0F"/>
                </a:solidFill>
                <a:effectLst/>
                <a:latin typeface="Geometr231 BT" panose="020D0402020204020903" pitchFamily="34" charset="0"/>
                <a:hlinkClick r:id="rId4"/>
              </a:rPr>
              <a:t>https://bit.ly/ativamentematematica</a:t>
            </a:r>
            <a:endParaRPr lang="pt-BR" sz="2000" b="0" i="0" dirty="0">
              <a:solidFill>
                <a:srgbClr val="0F0F0F"/>
              </a:solidFill>
              <a:effectLst/>
              <a:latin typeface="Geometr231 BT" panose="020D0402020204020903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F0F0F"/>
                </a:solidFill>
                <a:effectLst/>
                <a:latin typeface="Geometr231 BT" panose="020D0402020204020903" pitchFamily="34" charset="0"/>
              </a:rPr>
              <a:t>Instagram: @osegredodamatematica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F0F0F"/>
                </a:solidFill>
                <a:effectLst/>
                <a:latin typeface="Geometr231 BT" panose="020D0402020204020903" pitchFamily="34" charset="0"/>
              </a:rPr>
              <a:t>Conheça mais do meu trabalho: </a:t>
            </a:r>
            <a:r>
              <a:rPr lang="pt-BR" sz="2000" b="0" i="0" dirty="0">
                <a:solidFill>
                  <a:srgbClr val="0F0F0F"/>
                </a:solidFill>
                <a:effectLst/>
                <a:latin typeface="Geometr231 BT" panose="020D0402020204020903" pitchFamily="34" charset="0"/>
                <a:hlinkClick r:id="rId5"/>
              </a:rPr>
              <a:t>http://bit.ly/EunoGoogle</a:t>
            </a:r>
            <a:endParaRPr lang="pt-BR" sz="2000" b="0" i="0" dirty="0">
              <a:solidFill>
                <a:srgbClr val="0F0F0F"/>
              </a:solidFill>
              <a:effectLst/>
              <a:latin typeface="Geometr231 BT" panose="020D0402020204020903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F0F0F"/>
                </a:solidFill>
                <a:effectLst/>
                <a:latin typeface="Geometr231 BT" panose="020D0402020204020903" pitchFamily="34" charset="0"/>
              </a:rPr>
              <a:t>Simulado gratuito: </a:t>
            </a:r>
            <a:r>
              <a:rPr lang="pt-BR" sz="2000" b="0" i="0" dirty="0">
                <a:solidFill>
                  <a:srgbClr val="0F0F0F"/>
                </a:solidFill>
                <a:effectLst/>
                <a:latin typeface="Geometr231 BT" panose="020D0402020204020903" pitchFamily="34" charset="0"/>
                <a:hlinkClick r:id="rId6"/>
              </a:rPr>
              <a:t>http://bit.ly/SimuladoOSegredo</a:t>
            </a:r>
            <a:endParaRPr lang="pt-BR" sz="2000" b="0" i="0" dirty="0">
              <a:solidFill>
                <a:srgbClr val="0F0F0F"/>
              </a:solidFill>
              <a:effectLst/>
              <a:latin typeface="Geometr231 BT" panose="020D0402020204020903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F0F0F"/>
                </a:solidFill>
                <a:effectLst/>
                <a:latin typeface="Geometr231 BT" panose="020D0402020204020903" pitchFamily="34" charset="0"/>
              </a:rPr>
              <a:t>Para chamar no WhatsApp (</a:t>
            </a:r>
            <a:r>
              <a:rPr lang="pt-BR" sz="2000" b="1" i="0" dirty="0">
                <a:solidFill>
                  <a:srgbClr val="0F0F0F"/>
                </a:solidFill>
                <a:effectLst/>
                <a:latin typeface="Geometr231 BT" panose="020D0402020204020903" pitchFamily="34" charset="0"/>
              </a:rPr>
              <a:t>31) 9.7232-7282 </a:t>
            </a:r>
            <a:r>
              <a:rPr lang="pt-BR" sz="1800" b="0" i="0" dirty="0">
                <a:solidFill>
                  <a:srgbClr val="0F0F0F"/>
                </a:solidFill>
                <a:effectLst/>
                <a:latin typeface="Geometr231 BT" panose="020D0402020204020903" pitchFamily="34" charset="0"/>
              </a:rPr>
              <a:t>(Ah! E é minha chave PIX. Caso queira patrocinar o projeto)</a:t>
            </a:r>
            <a:endParaRPr lang="pt-BR" sz="2000" dirty="0"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67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731</Words>
  <Application>Microsoft Office PowerPoint</Application>
  <PresentationFormat>Widescreen</PresentationFormat>
  <Paragraphs>111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Geometr231 BT</vt:lpstr>
      <vt:lpstr>Oswald</vt:lpstr>
      <vt:lpstr>Calibri</vt:lpstr>
      <vt:lpstr>Cambria Math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DO PROFESSOR MATÉRIA DO PROFESSOR</dc:title>
  <dc:creator>User</dc:creator>
  <cp:lastModifiedBy>Professor Wemerson Oliveira</cp:lastModifiedBy>
  <cp:revision>59</cp:revision>
  <dcterms:modified xsi:type="dcterms:W3CDTF">2022-11-13T23:51:43Z</dcterms:modified>
</cp:coreProperties>
</file>